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3" r:id="rId4"/>
    <p:sldId id="259" r:id="rId5"/>
    <p:sldId id="268" r:id="rId6"/>
    <p:sldId id="262" r:id="rId7"/>
    <p:sldId id="271" r:id="rId8"/>
    <p:sldId id="264" r:id="rId9"/>
    <p:sldId id="265" r:id="rId10"/>
    <p:sldId id="267"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525" autoAdjust="0"/>
  </p:normalViewPr>
  <p:slideViewPr>
    <p:cSldViewPr snapToGrid="0">
      <p:cViewPr varScale="1">
        <p:scale>
          <a:sx n="75" d="100"/>
          <a:sy n="75" d="100"/>
        </p:scale>
        <p:origin x="974"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AC3F1-5CF1-4881-B77D-412EA913F44F}" type="datetimeFigureOut">
              <a:rPr lang="en-US" smtClean="0"/>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C37EEC-9B91-4D27-A411-67AC6D257B15}" type="slidenum">
              <a:rPr lang="en-US" smtClean="0"/>
              <a:t>‹#›</a:t>
            </a:fld>
            <a:endParaRPr lang="en-US"/>
          </a:p>
        </p:txBody>
      </p:sp>
    </p:spTree>
    <p:extLst>
      <p:ext uri="{BB962C8B-B14F-4D97-AF65-F5344CB8AC3E}">
        <p14:creationId xmlns:p14="http://schemas.microsoft.com/office/powerpoint/2010/main" val="50673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Examples of activities that alone (without other contributions) do not qualify a contributor for authorship are acquisition of funding; general supervision of a research group or general administrative support; and writing assistance, technical editing, language editing, and proofreading. They may also include items such as data collection, providing data, providing patients or animals, providing funding, or providing administrative support</a:t>
            </a:r>
            <a:endParaRPr lang="en-US" dirty="0"/>
          </a:p>
        </p:txBody>
      </p:sp>
      <p:sp>
        <p:nvSpPr>
          <p:cNvPr id="4" name="Slide Number Placeholder 3"/>
          <p:cNvSpPr>
            <a:spLocks noGrp="1"/>
          </p:cNvSpPr>
          <p:nvPr>
            <p:ph type="sldNum" sz="quarter" idx="5"/>
          </p:nvPr>
        </p:nvSpPr>
        <p:spPr/>
        <p:txBody>
          <a:bodyPr/>
          <a:lstStyle/>
          <a:p>
            <a:fld id="{51C37EEC-9B91-4D27-A411-67AC6D257B15}" type="slidenum">
              <a:rPr lang="en-US" smtClean="0"/>
              <a:t>4</a:t>
            </a:fld>
            <a:endParaRPr lang="en-US"/>
          </a:p>
        </p:txBody>
      </p:sp>
    </p:spTree>
    <p:extLst>
      <p:ext uri="{BB962C8B-B14F-4D97-AF65-F5344CB8AC3E}">
        <p14:creationId xmlns:p14="http://schemas.microsoft.com/office/powerpoint/2010/main" val="340488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activities do not qualify an individual for authorship?
https://www.polleverywhere.com/free_text_polls/wGFvts1Qf5lMqI53KJkpk</a:t>
            </a:r>
          </a:p>
        </p:txBody>
      </p:sp>
      <p:sp>
        <p:nvSpPr>
          <p:cNvPr id="4" name="Slide Number Placeholder 3"/>
          <p:cNvSpPr>
            <a:spLocks noGrp="1"/>
          </p:cNvSpPr>
          <p:nvPr>
            <p:ph type="sldNum" sz="quarter" idx="5"/>
          </p:nvPr>
        </p:nvSpPr>
        <p:spPr/>
        <p:txBody>
          <a:bodyPr/>
          <a:lstStyle/>
          <a:p>
            <a:fld id="{51C37EEC-9B91-4D27-A411-67AC6D257B15}" type="slidenum">
              <a:rPr lang="en-US" smtClean="0"/>
              <a:t>5</a:t>
            </a:fld>
            <a:endParaRPr lang="en-US"/>
          </a:p>
        </p:txBody>
      </p:sp>
      <p:sp>
        <p:nvSpPr>
          <p:cNvPr id="5" name="TextBox 4">
            <a:extLst>
              <a:ext uri="{FF2B5EF4-FFF2-40B4-BE49-F238E27FC236}">
                <a16:creationId xmlns:a16="http://schemas.microsoft.com/office/drawing/2014/main" id="{2F9A64E3-258A-423A-96C9-B768F2D3C6EC}"/>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01876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Determining individual contribution for authorship (minimal (1 point), some (3 points), significant (5 points), public responsibility (1 point)).  A single scale should be filled out for each author to determine the order. </a:t>
            </a:r>
            <a:endParaRPr lang="en-US" dirty="0"/>
          </a:p>
        </p:txBody>
      </p:sp>
      <p:sp>
        <p:nvSpPr>
          <p:cNvPr id="4" name="Slide Number Placeholder 3"/>
          <p:cNvSpPr>
            <a:spLocks noGrp="1"/>
          </p:cNvSpPr>
          <p:nvPr>
            <p:ph type="sldNum" sz="quarter" idx="5"/>
          </p:nvPr>
        </p:nvSpPr>
        <p:spPr/>
        <p:txBody>
          <a:bodyPr/>
          <a:lstStyle/>
          <a:p>
            <a:fld id="{51C37EEC-9B91-4D27-A411-67AC6D257B15}" type="slidenum">
              <a:rPr lang="en-US" smtClean="0"/>
              <a:t>8</a:t>
            </a:fld>
            <a:endParaRPr lang="en-US"/>
          </a:p>
        </p:txBody>
      </p:sp>
    </p:spTree>
    <p:extLst>
      <p:ext uri="{BB962C8B-B14F-4D97-AF65-F5344CB8AC3E}">
        <p14:creationId xmlns:p14="http://schemas.microsoft.com/office/powerpoint/2010/main" val="260482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Who decides if there is a conflict over authorship?
https://www.polleverywhere.com/free_text_polls/ILQWMkvP8raxswgaqJats</a:t>
            </a:r>
          </a:p>
        </p:txBody>
      </p:sp>
      <p:sp>
        <p:nvSpPr>
          <p:cNvPr id="4" name="Slide Number Placeholder 3"/>
          <p:cNvSpPr>
            <a:spLocks noGrp="1"/>
          </p:cNvSpPr>
          <p:nvPr>
            <p:ph type="sldNum" sz="quarter" idx="5"/>
          </p:nvPr>
        </p:nvSpPr>
        <p:spPr/>
        <p:txBody>
          <a:bodyPr/>
          <a:lstStyle/>
          <a:p>
            <a:fld id="{51C37EEC-9B91-4D27-A411-67AC6D257B15}" type="slidenum">
              <a:rPr lang="en-US" smtClean="0"/>
              <a:t>10</a:t>
            </a:fld>
            <a:endParaRPr lang="en-US"/>
          </a:p>
        </p:txBody>
      </p:sp>
      <p:sp>
        <p:nvSpPr>
          <p:cNvPr id="5" name="TextBox 4">
            <a:extLst>
              <a:ext uri="{FF2B5EF4-FFF2-40B4-BE49-F238E27FC236}">
                <a16:creationId xmlns:a16="http://schemas.microsoft.com/office/drawing/2014/main" id="{D0A76FDA-EB3A-4CF7-B883-7F890CCA222C}"/>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69230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676E-BF95-4D51-A356-4A2E7AD8D1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E5075A-A276-4F87-9EDF-C4BED9BDFA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450CB9-1313-4D19-9C69-9E5D2BD8975F}"/>
              </a:ext>
            </a:extLst>
          </p:cNvPr>
          <p:cNvSpPr>
            <a:spLocks noGrp="1"/>
          </p:cNvSpPr>
          <p:nvPr>
            <p:ph type="dt" sz="half" idx="10"/>
          </p:nvPr>
        </p:nvSpPr>
        <p:spPr/>
        <p:txBody>
          <a:bodyPr/>
          <a:lstStyle/>
          <a:p>
            <a:fld id="{036D0001-0E16-4902-878C-1ED74D3270FA}" type="datetimeFigureOut">
              <a:rPr lang="en-US" smtClean="0"/>
              <a:t>12/15/2022</a:t>
            </a:fld>
            <a:endParaRPr lang="en-US"/>
          </a:p>
        </p:txBody>
      </p:sp>
      <p:sp>
        <p:nvSpPr>
          <p:cNvPr id="5" name="Footer Placeholder 4">
            <a:extLst>
              <a:ext uri="{FF2B5EF4-FFF2-40B4-BE49-F238E27FC236}">
                <a16:creationId xmlns:a16="http://schemas.microsoft.com/office/drawing/2014/main" id="{A060D9BF-0B8B-46A3-9BA5-C62546AA1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DD51B-5953-4DF1-BA1C-1D0B88D4ADDB}"/>
              </a:ext>
            </a:extLst>
          </p:cNvPr>
          <p:cNvSpPr>
            <a:spLocks noGrp="1"/>
          </p:cNvSpPr>
          <p:nvPr>
            <p:ph type="sldNum" sz="quarter" idx="12"/>
          </p:nvPr>
        </p:nvSpPr>
        <p:spPr/>
        <p:txBody>
          <a:bodyPr/>
          <a:lstStyle/>
          <a:p>
            <a:fld id="{973E34A6-9243-403D-934C-8AD5ED58000E}" type="slidenum">
              <a:rPr lang="en-US" smtClean="0"/>
              <a:t>‹#›</a:t>
            </a:fld>
            <a:endParaRPr lang="en-US"/>
          </a:p>
        </p:txBody>
      </p:sp>
    </p:spTree>
    <p:extLst>
      <p:ext uri="{BB962C8B-B14F-4D97-AF65-F5344CB8AC3E}">
        <p14:creationId xmlns:p14="http://schemas.microsoft.com/office/powerpoint/2010/main" val="52919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07D5E-E7AF-457F-B7CB-F1CAE0B185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9DF690-0070-4A3C-9891-0414E54893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94F50-CBD2-4292-A74D-A78AFB9ADB7D}"/>
              </a:ext>
            </a:extLst>
          </p:cNvPr>
          <p:cNvSpPr>
            <a:spLocks noGrp="1"/>
          </p:cNvSpPr>
          <p:nvPr>
            <p:ph type="dt" sz="half" idx="10"/>
          </p:nvPr>
        </p:nvSpPr>
        <p:spPr/>
        <p:txBody>
          <a:bodyPr/>
          <a:lstStyle/>
          <a:p>
            <a:fld id="{036D0001-0E16-4902-878C-1ED74D3270FA}" type="datetimeFigureOut">
              <a:rPr lang="en-US" smtClean="0"/>
              <a:t>12/15/2022</a:t>
            </a:fld>
            <a:endParaRPr lang="en-US"/>
          </a:p>
        </p:txBody>
      </p:sp>
      <p:sp>
        <p:nvSpPr>
          <p:cNvPr id="5" name="Footer Placeholder 4">
            <a:extLst>
              <a:ext uri="{FF2B5EF4-FFF2-40B4-BE49-F238E27FC236}">
                <a16:creationId xmlns:a16="http://schemas.microsoft.com/office/drawing/2014/main" id="{6502623D-1A6B-41E5-ACA3-72FAE181A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0F3E7-C56B-494C-8794-3CA3E6B798BD}"/>
              </a:ext>
            </a:extLst>
          </p:cNvPr>
          <p:cNvSpPr>
            <a:spLocks noGrp="1"/>
          </p:cNvSpPr>
          <p:nvPr>
            <p:ph type="sldNum" sz="quarter" idx="12"/>
          </p:nvPr>
        </p:nvSpPr>
        <p:spPr/>
        <p:txBody>
          <a:bodyPr/>
          <a:lstStyle/>
          <a:p>
            <a:fld id="{973E34A6-9243-403D-934C-8AD5ED58000E}" type="slidenum">
              <a:rPr lang="en-US" smtClean="0"/>
              <a:t>‹#›</a:t>
            </a:fld>
            <a:endParaRPr lang="en-US"/>
          </a:p>
        </p:txBody>
      </p:sp>
    </p:spTree>
    <p:extLst>
      <p:ext uri="{BB962C8B-B14F-4D97-AF65-F5344CB8AC3E}">
        <p14:creationId xmlns:p14="http://schemas.microsoft.com/office/powerpoint/2010/main" val="565118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3AD2A6-701B-4AE7-8160-336C1C4FE9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4B914E-5E47-4E8D-A60E-071C29068E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41D5C-7942-47B5-8159-915A82991830}"/>
              </a:ext>
            </a:extLst>
          </p:cNvPr>
          <p:cNvSpPr>
            <a:spLocks noGrp="1"/>
          </p:cNvSpPr>
          <p:nvPr>
            <p:ph type="dt" sz="half" idx="10"/>
          </p:nvPr>
        </p:nvSpPr>
        <p:spPr/>
        <p:txBody>
          <a:bodyPr/>
          <a:lstStyle/>
          <a:p>
            <a:fld id="{036D0001-0E16-4902-878C-1ED74D3270FA}" type="datetimeFigureOut">
              <a:rPr lang="en-US" smtClean="0"/>
              <a:t>12/15/2022</a:t>
            </a:fld>
            <a:endParaRPr lang="en-US"/>
          </a:p>
        </p:txBody>
      </p:sp>
      <p:sp>
        <p:nvSpPr>
          <p:cNvPr id="5" name="Footer Placeholder 4">
            <a:extLst>
              <a:ext uri="{FF2B5EF4-FFF2-40B4-BE49-F238E27FC236}">
                <a16:creationId xmlns:a16="http://schemas.microsoft.com/office/drawing/2014/main" id="{718EB8FA-3B11-48C1-810F-08ABDB529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FDFCB4-96D0-401E-8538-F2769AA80E33}"/>
              </a:ext>
            </a:extLst>
          </p:cNvPr>
          <p:cNvSpPr>
            <a:spLocks noGrp="1"/>
          </p:cNvSpPr>
          <p:nvPr>
            <p:ph type="sldNum" sz="quarter" idx="12"/>
          </p:nvPr>
        </p:nvSpPr>
        <p:spPr/>
        <p:txBody>
          <a:bodyPr/>
          <a:lstStyle/>
          <a:p>
            <a:fld id="{973E34A6-9243-403D-934C-8AD5ED58000E}" type="slidenum">
              <a:rPr lang="en-US" smtClean="0"/>
              <a:t>‹#›</a:t>
            </a:fld>
            <a:endParaRPr lang="en-US"/>
          </a:p>
        </p:txBody>
      </p:sp>
    </p:spTree>
    <p:extLst>
      <p:ext uri="{BB962C8B-B14F-4D97-AF65-F5344CB8AC3E}">
        <p14:creationId xmlns:p14="http://schemas.microsoft.com/office/powerpoint/2010/main" val="113441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C364-23B1-4BA7-A46D-B49CBD6A32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FE6317-5355-4D10-AE46-201141F5DC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FF125-D94E-4612-9382-1576A9338665}"/>
              </a:ext>
            </a:extLst>
          </p:cNvPr>
          <p:cNvSpPr>
            <a:spLocks noGrp="1"/>
          </p:cNvSpPr>
          <p:nvPr>
            <p:ph type="dt" sz="half" idx="10"/>
          </p:nvPr>
        </p:nvSpPr>
        <p:spPr/>
        <p:txBody>
          <a:bodyPr/>
          <a:lstStyle/>
          <a:p>
            <a:fld id="{036D0001-0E16-4902-878C-1ED74D3270FA}" type="datetimeFigureOut">
              <a:rPr lang="en-US" smtClean="0"/>
              <a:t>12/15/2022</a:t>
            </a:fld>
            <a:endParaRPr lang="en-US"/>
          </a:p>
        </p:txBody>
      </p:sp>
      <p:sp>
        <p:nvSpPr>
          <p:cNvPr id="5" name="Footer Placeholder 4">
            <a:extLst>
              <a:ext uri="{FF2B5EF4-FFF2-40B4-BE49-F238E27FC236}">
                <a16:creationId xmlns:a16="http://schemas.microsoft.com/office/drawing/2014/main" id="{5B9A27FF-6B2C-4F04-87F1-FA761AFB8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A5477-8F29-4D9E-B864-9B1AB28127B4}"/>
              </a:ext>
            </a:extLst>
          </p:cNvPr>
          <p:cNvSpPr>
            <a:spLocks noGrp="1"/>
          </p:cNvSpPr>
          <p:nvPr>
            <p:ph type="sldNum" sz="quarter" idx="12"/>
          </p:nvPr>
        </p:nvSpPr>
        <p:spPr/>
        <p:txBody>
          <a:bodyPr/>
          <a:lstStyle/>
          <a:p>
            <a:fld id="{973E34A6-9243-403D-934C-8AD5ED58000E}" type="slidenum">
              <a:rPr lang="en-US" smtClean="0"/>
              <a:t>‹#›</a:t>
            </a:fld>
            <a:endParaRPr lang="en-US"/>
          </a:p>
        </p:txBody>
      </p:sp>
    </p:spTree>
    <p:extLst>
      <p:ext uri="{BB962C8B-B14F-4D97-AF65-F5344CB8AC3E}">
        <p14:creationId xmlns:p14="http://schemas.microsoft.com/office/powerpoint/2010/main" val="407973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37253-A485-4FE9-B060-7AE3CBD517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B6A224-5B28-4EC1-9B51-0664E5B280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43C7BA-3D05-4AB0-A380-44AC5DF45839}"/>
              </a:ext>
            </a:extLst>
          </p:cNvPr>
          <p:cNvSpPr>
            <a:spLocks noGrp="1"/>
          </p:cNvSpPr>
          <p:nvPr>
            <p:ph type="dt" sz="half" idx="10"/>
          </p:nvPr>
        </p:nvSpPr>
        <p:spPr/>
        <p:txBody>
          <a:bodyPr/>
          <a:lstStyle/>
          <a:p>
            <a:fld id="{036D0001-0E16-4902-878C-1ED74D3270FA}" type="datetimeFigureOut">
              <a:rPr lang="en-US" smtClean="0"/>
              <a:t>12/15/2022</a:t>
            </a:fld>
            <a:endParaRPr lang="en-US"/>
          </a:p>
        </p:txBody>
      </p:sp>
      <p:sp>
        <p:nvSpPr>
          <p:cNvPr id="5" name="Footer Placeholder 4">
            <a:extLst>
              <a:ext uri="{FF2B5EF4-FFF2-40B4-BE49-F238E27FC236}">
                <a16:creationId xmlns:a16="http://schemas.microsoft.com/office/drawing/2014/main" id="{6A63F93E-EB10-490C-BC49-2E16CB821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DE2EB-7AD4-4013-9C3A-B4529EB5C1D3}"/>
              </a:ext>
            </a:extLst>
          </p:cNvPr>
          <p:cNvSpPr>
            <a:spLocks noGrp="1"/>
          </p:cNvSpPr>
          <p:nvPr>
            <p:ph type="sldNum" sz="quarter" idx="12"/>
          </p:nvPr>
        </p:nvSpPr>
        <p:spPr/>
        <p:txBody>
          <a:bodyPr/>
          <a:lstStyle/>
          <a:p>
            <a:fld id="{973E34A6-9243-403D-934C-8AD5ED58000E}" type="slidenum">
              <a:rPr lang="en-US" smtClean="0"/>
              <a:t>‹#›</a:t>
            </a:fld>
            <a:endParaRPr lang="en-US"/>
          </a:p>
        </p:txBody>
      </p:sp>
    </p:spTree>
    <p:extLst>
      <p:ext uri="{BB962C8B-B14F-4D97-AF65-F5344CB8AC3E}">
        <p14:creationId xmlns:p14="http://schemas.microsoft.com/office/powerpoint/2010/main" val="280947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704A-EF10-4780-BD78-FF88BC658D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107ED2-EFDE-4DAB-9791-C8AF6F36D6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CA320C-34A9-42C6-9C50-CC6AC311948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B40BB8-B49D-4BEE-8BC5-78FE3F7CF4C5}"/>
              </a:ext>
            </a:extLst>
          </p:cNvPr>
          <p:cNvSpPr>
            <a:spLocks noGrp="1"/>
          </p:cNvSpPr>
          <p:nvPr>
            <p:ph type="dt" sz="half" idx="10"/>
          </p:nvPr>
        </p:nvSpPr>
        <p:spPr/>
        <p:txBody>
          <a:bodyPr/>
          <a:lstStyle/>
          <a:p>
            <a:fld id="{036D0001-0E16-4902-878C-1ED74D3270FA}" type="datetimeFigureOut">
              <a:rPr lang="en-US" smtClean="0"/>
              <a:t>12/15/2022</a:t>
            </a:fld>
            <a:endParaRPr lang="en-US"/>
          </a:p>
        </p:txBody>
      </p:sp>
      <p:sp>
        <p:nvSpPr>
          <p:cNvPr id="6" name="Footer Placeholder 5">
            <a:extLst>
              <a:ext uri="{FF2B5EF4-FFF2-40B4-BE49-F238E27FC236}">
                <a16:creationId xmlns:a16="http://schemas.microsoft.com/office/drawing/2014/main" id="{4895E366-0982-442A-8FC5-7D0CD4DE25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C21C06-2791-4EF6-8C0C-0C37EA9E44BB}"/>
              </a:ext>
            </a:extLst>
          </p:cNvPr>
          <p:cNvSpPr>
            <a:spLocks noGrp="1"/>
          </p:cNvSpPr>
          <p:nvPr>
            <p:ph type="sldNum" sz="quarter" idx="12"/>
          </p:nvPr>
        </p:nvSpPr>
        <p:spPr/>
        <p:txBody>
          <a:bodyPr/>
          <a:lstStyle/>
          <a:p>
            <a:fld id="{973E34A6-9243-403D-934C-8AD5ED58000E}" type="slidenum">
              <a:rPr lang="en-US" smtClean="0"/>
              <a:t>‹#›</a:t>
            </a:fld>
            <a:endParaRPr lang="en-US"/>
          </a:p>
        </p:txBody>
      </p:sp>
    </p:spTree>
    <p:extLst>
      <p:ext uri="{BB962C8B-B14F-4D97-AF65-F5344CB8AC3E}">
        <p14:creationId xmlns:p14="http://schemas.microsoft.com/office/powerpoint/2010/main" val="250215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46ACE-BC6D-4BE7-AC52-FDDCC1C5AF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5B3B05-578A-44FB-8657-615E923F64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DFF069-6447-4081-B668-852BD720D1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F78886-BE9B-4E40-A1E1-27D79BE2D0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6CCB0F-B4F8-402B-B950-E916FC0D4A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BB1661-5C2E-409E-94E3-0B342D00F378}"/>
              </a:ext>
            </a:extLst>
          </p:cNvPr>
          <p:cNvSpPr>
            <a:spLocks noGrp="1"/>
          </p:cNvSpPr>
          <p:nvPr>
            <p:ph type="dt" sz="half" idx="10"/>
          </p:nvPr>
        </p:nvSpPr>
        <p:spPr/>
        <p:txBody>
          <a:bodyPr/>
          <a:lstStyle/>
          <a:p>
            <a:fld id="{036D0001-0E16-4902-878C-1ED74D3270FA}" type="datetimeFigureOut">
              <a:rPr lang="en-US" smtClean="0"/>
              <a:t>12/15/2022</a:t>
            </a:fld>
            <a:endParaRPr lang="en-US"/>
          </a:p>
        </p:txBody>
      </p:sp>
      <p:sp>
        <p:nvSpPr>
          <p:cNvPr id="8" name="Footer Placeholder 7">
            <a:extLst>
              <a:ext uri="{FF2B5EF4-FFF2-40B4-BE49-F238E27FC236}">
                <a16:creationId xmlns:a16="http://schemas.microsoft.com/office/drawing/2014/main" id="{ED46073F-41F4-4F5B-91D9-7AB328EAEC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01F086-3E5F-4D63-8D8E-7E74B3E0EADE}"/>
              </a:ext>
            </a:extLst>
          </p:cNvPr>
          <p:cNvSpPr>
            <a:spLocks noGrp="1"/>
          </p:cNvSpPr>
          <p:nvPr>
            <p:ph type="sldNum" sz="quarter" idx="12"/>
          </p:nvPr>
        </p:nvSpPr>
        <p:spPr/>
        <p:txBody>
          <a:bodyPr/>
          <a:lstStyle/>
          <a:p>
            <a:fld id="{973E34A6-9243-403D-934C-8AD5ED58000E}" type="slidenum">
              <a:rPr lang="en-US" smtClean="0"/>
              <a:t>‹#›</a:t>
            </a:fld>
            <a:endParaRPr lang="en-US"/>
          </a:p>
        </p:txBody>
      </p:sp>
    </p:spTree>
    <p:extLst>
      <p:ext uri="{BB962C8B-B14F-4D97-AF65-F5344CB8AC3E}">
        <p14:creationId xmlns:p14="http://schemas.microsoft.com/office/powerpoint/2010/main" val="585652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E1057-11BB-464E-8949-E22BB56BFC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62F9A6-7E3B-42F7-ACE2-A658EB0CC75C}"/>
              </a:ext>
            </a:extLst>
          </p:cNvPr>
          <p:cNvSpPr>
            <a:spLocks noGrp="1"/>
          </p:cNvSpPr>
          <p:nvPr>
            <p:ph type="dt" sz="half" idx="10"/>
          </p:nvPr>
        </p:nvSpPr>
        <p:spPr/>
        <p:txBody>
          <a:bodyPr/>
          <a:lstStyle/>
          <a:p>
            <a:fld id="{036D0001-0E16-4902-878C-1ED74D3270FA}" type="datetimeFigureOut">
              <a:rPr lang="en-US" smtClean="0"/>
              <a:t>12/15/2022</a:t>
            </a:fld>
            <a:endParaRPr lang="en-US"/>
          </a:p>
        </p:txBody>
      </p:sp>
      <p:sp>
        <p:nvSpPr>
          <p:cNvPr id="4" name="Footer Placeholder 3">
            <a:extLst>
              <a:ext uri="{FF2B5EF4-FFF2-40B4-BE49-F238E27FC236}">
                <a16:creationId xmlns:a16="http://schemas.microsoft.com/office/drawing/2014/main" id="{A9908E06-5CD1-41F4-92A9-58ACCB8440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069052-BC3E-4878-A809-0D3BA497CFBC}"/>
              </a:ext>
            </a:extLst>
          </p:cNvPr>
          <p:cNvSpPr>
            <a:spLocks noGrp="1"/>
          </p:cNvSpPr>
          <p:nvPr>
            <p:ph type="sldNum" sz="quarter" idx="12"/>
          </p:nvPr>
        </p:nvSpPr>
        <p:spPr/>
        <p:txBody>
          <a:bodyPr/>
          <a:lstStyle/>
          <a:p>
            <a:fld id="{973E34A6-9243-403D-934C-8AD5ED58000E}" type="slidenum">
              <a:rPr lang="en-US" smtClean="0"/>
              <a:t>‹#›</a:t>
            </a:fld>
            <a:endParaRPr lang="en-US"/>
          </a:p>
        </p:txBody>
      </p:sp>
    </p:spTree>
    <p:extLst>
      <p:ext uri="{BB962C8B-B14F-4D97-AF65-F5344CB8AC3E}">
        <p14:creationId xmlns:p14="http://schemas.microsoft.com/office/powerpoint/2010/main" val="3481587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BBD4F8-9B3F-4A73-B9D7-DD54598A0446}"/>
              </a:ext>
            </a:extLst>
          </p:cNvPr>
          <p:cNvSpPr>
            <a:spLocks noGrp="1"/>
          </p:cNvSpPr>
          <p:nvPr>
            <p:ph type="dt" sz="half" idx="10"/>
          </p:nvPr>
        </p:nvSpPr>
        <p:spPr/>
        <p:txBody>
          <a:bodyPr/>
          <a:lstStyle/>
          <a:p>
            <a:fld id="{036D0001-0E16-4902-878C-1ED74D3270FA}" type="datetimeFigureOut">
              <a:rPr lang="en-US" smtClean="0"/>
              <a:t>12/15/2022</a:t>
            </a:fld>
            <a:endParaRPr lang="en-US"/>
          </a:p>
        </p:txBody>
      </p:sp>
      <p:sp>
        <p:nvSpPr>
          <p:cNvPr id="3" name="Footer Placeholder 2">
            <a:extLst>
              <a:ext uri="{FF2B5EF4-FFF2-40B4-BE49-F238E27FC236}">
                <a16:creationId xmlns:a16="http://schemas.microsoft.com/office/drawing/2014/main" id="{E7439AC8-E68E-45D5-8026-0EDC9DE8F2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368AAB-1058-4668-B7CE-242818E04155}"/>
              </a:ext>
            </a:extLst>
          </p:cNvPr>
          <p:cNvSpPr>
            <a:spLocks noGrp="1"/>
          </p:cNvSpPr>
          <p:nvPr>
            <p:ph type="sldNum" sz="quarter" idx="12"/>
          </p:nvPr>
        </p:nvSpPr>
        <p:spPr/>
        <p:txBody>
          <a:bodyPr/>
          <a:lstStyle/>
          <a:p>
            <a:fld id="{973E34A6-9243-403D-934C-8AD5ED58000E}" type="slidenum">
              <a:rPr lang="en-US" smtClean="0"/>
              <a:t>‹#›</a:t>
            </a:fld>
            <a:endParaRPr lang="en-US"/>
          </a:p>
        </p:txBody>
      </p:sp>
    </p:spTree>
    <p:extLst>
      <p:ext uri="{BB962C8B-B14F-4D97-AF65-F5344CB8AC3E}">
        <p14:creationId xmlns:p14="http://schemas.microsoft.com/office/powerpoint/2010/main" val="1220617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FA1C-4236-4AC1-86BA-4BE968F2F7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25674-EC25-4AA6-8109-CF5C3B6B4A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BCB62E-4317-4CE9-9C39-D0719DCD5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667974-A69C-41D2-8183-0BB6C4BEA1E8}"/>
              </a:ext>
            </a:extLst>
          </p:cNvPr>
          <p:cNvSpPr>
            <a:spLocks noGrp="1"/>
          </p:cNvSpPr>
          <p:nvPr>
            <p:ph type="dt" sz="half" idx="10"/>
          </p:nvPr>
        </p:nvSpPr>
        <p:spPr/>
        <p:txBody>
          <a:bodyPr/>
          <a:lstStyle/>
          <a:p>
            <a:fld id="{036D0001-0E16-4902-878C-1ED74D3270FA}" type="datetimeFigureOut">
              <a:rPr lang="en-US" smtClean="0"/>
              <a:t>12/15/2022</a:t>
            </a:fld>
            <a:endParaRPr lang="en-US"/>
          </a:p>
        </p:txBody>
      </p:sp>
      <p:sp>
        <p:nvSpPr>
          <p:cNvPr id="6" name="Footer Placeholder 5">
            <a:extLst>
              <a:ext uri="{FF2B5EF4-FFF2-40B4-BE49-F238E27FC236}">
                <a16:creationId xmlns:a16="http://schemas.microsoft.com/office/drawing/2014/main" id="{1D5FE2DB-4B3D-4E3B-B99D-636C196A8C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34A71F-8683-4AFD-8DD4-0360B58C8E7C}"/>
              </a:ext>
            </a:extLst>
          </p:cNvPr>
          <p:cNvSpPr>
            <a:spLocks noGrp="1"/>
          </p:cNvSpPr>
          <p:nvPr>
            <p:ph type="sldNum" sz="quarter" idx="12"/>
          </p:nvPr>
        </p:nvSpPr>
        <p:spPr/>
        <p:txBody>
          <a:bodyPr/>
          <a:lstStyle/>
          <a:p>
            <a:fld id="{973E34A6-9243-403D-934C-8AD5ED58000E}" type="slidenum">
              <a:rPr lang="en-US" smtClean="0"/>
              <a:t>‹#›</a:t>
            </a:fld>
            <a:endParaRPr lang="en-US"/>
          </a:p>
        </p:txBody>
      </p:sp>
    </p:spTree>
    <p:extLst>
      <p:ext uri="{BB962C8B-B14F-4D97-AF65-F5344CB8AC3E}">
        <p14:creationId xmlns:p14="http://schemas.microsoft.com/office/powerpoint/2010/main" val="2765214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64BD8-1876-4E35-91D1-EE585EB410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8C4E43-1A12-462C-9AFA-21E0EAD93A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862727-3C69-4C0F-8A81-01413D667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9D7D04-4309-4BCD-99C8-15EC99B61F3D}"/>
              </a:ext>
            </a:extLst>
          </p:cNvPr>
          <p:cNvSpPr>
            <a:spLocks noGrp="1"/>
          </p:cNvSpPr>
          <p:nvPr>
            <p:ph type="dt" sz="half" idx="10"/>
          </p:nvPr>
        </p:nvSpPr>
        <p:spPr/>
        <p:txBody>
          <a:bodyPr/>
          <a:lstStyle/>
          <a:p>
            <a:fld id="{036D0001-0E16-4902-878C-1ED74D3270FA}" type="datetimeFigureOut">
              <a:rPr lang="en-US" smtClean="0"/>
              <a:t>12/15/2022</a:t>
            </a:fld>
            <a:endParaRPr lang="en-US"/>
          </a:p>
        </p:txBody>
      </p:sp>
      <p:sp>
        <p:nvSpPr>
          <p:cNvPr id="6" name="Footer Placeholder 5">
            <a:extLst>
              <a:ext uri="{FF2B5EF4-FFF2-40B4-BE49-F238E27FC236}">
                <a16:creationId xmlns:a16="http://schemas.microsoft.com/office/drawing/2014/main" id="{185E45F4-0466-4479-8092-7555E63D24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D89279-0FDD-4751-833F-BCD300B68B6A}"/>
              </a:ext>
            </a:extLst>
          </p:cNvPr>
          <p:cNvSpPr>
            <a:spLocks noGrp="1"/>
          </p:cNvSpPr>
          <p:nvPr>
            <p:ph type="sldNum" sz="quarter" idx="12"/>
          </p:nvPr>
        </p:nvSpPr>
        <p:spPr/>
        <p:txBody>
          <a:bodyPr/>
          <a:lstStyle/>
          <a:p>
            <a:fld id="{973E34A6-9243-403D-934C-8AD5ED58000E}" type="slidenum">
              <a:rPr lang="en-US" smtClean="0"/>
              <a:t>‹#›</a:t>
            </a:fld>
            <a:endParaRPr lang="en-US"/>
          </a:p>
        </p:txBody>
      </p:sp>
    </p:spTree>
    <p:extLst>
      <p:ext uri="{BB962C8B-B14F-4D97-AF65-F5344CB8AC3E}">
        <p14:creationId xmlns:p14="http://schemas.microsoft.com/office/powerpoint/2010/main" val="100475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A47000-0A1B-46B2-BCAD-4331A242F3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388D37-971E-4E82-A9BF-4440635ADE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6ACFE-ED18-416C-AAEE-CCA93BBD74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D0001-0E16-4902-878C-1ED74D3270FA}" type="datetimeFigureOut">
              <a:rPr lang="en-US" smtClean="0"/>
              <a:t>12/15/2022</a:t>
            </a:fld>
            <a:endParaRPr lang="en-US"/>
          </a:p>
        </p:txBody>
      </p:sp>
      <p:sp>
        <p:nvSpPr>
          <p:cNvPr id="5" name="Footer Placeholder 4">
            <a:extLst>
              <a:ext uri="{FF2B5EF4-FFF2-40B4-BE49-F238E27FC236}">
                <a16:creationId xmlns:a16="http://schemas.microsoft.com/office/drawing/2014/main" id="{1F05B7AC-D957-4F5B-964B-652571A9F6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584129-6DF6-4E9C-B18D-4E1AF5236A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E34A6-9243-403D-934C-8AD5ED58000E}" type="slidenum">
              <a:rPr lang="en-US" smtClean="0"/>
              <a:t>‹#›</a:t>
            </a:fld>
            <a:endParaRPr lang="en-US"/>
          </a:p>
        </p:txBody>
      </p:sp>
    </p:spTree>
    <p:extLst>
      <p:ext uri="{BB962C8B-B14F-4D97-AF65-F5344CB8AC3E}">
        <p14:creationId xmlns:p14="http://schemas.microsoft.com/office/powerpoint/2010/main" val="1974210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oir.nih.gov/sites/default/files/uploads/sourcebook/documents/ethical_conduct/guidelines-conduct_research.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64A3-E2F3-4569-84F4-C7AAEE1DB82D}"/>
              </a:ext>
            </a:extLst>
          </p:cNvPr>
          <p:cNvSpPr>
            <a:spLocks noGrp="1"/>
          </p:cNvSpPr>
          <p:nvPr>
            <p:ph type="ctrTitle"/>
          </p:nvPr>
        </p:nvSpPr>
        <p:spPr>
          <a:xfrm>
            <a:off x="1666240" y="177483"/>
            <a:ext cx="9144000" cy="2387600"/>
          </a:xfrm>
        </p:spPr>
        <p:txBody>
          <a:bodyPr/>
          <a:lstStyle/>
          <a:p>
            <a:r>
              <a:rPr lang="en-US" dirty="0"/>
              <a:t>Lunch and Learn: Authorship</a:t>
            </a:r>
          </a:p>
        </p:txBody>
      </p:sp>
      <p:sp>
        <p:nvSpPr>
          <p:cNvPr id="3" name="Subtitle 2">
            <a:extLst>
              <a:ext uri="{FF2B5EF4-FFF2-40B4-BE49-F238E27FC236}">
                <a16:creationId xmlns:a16="http://schemas.microsoft.com/office/drawing/2014/main" id="{A7C3EAAD-38CC-4186-A0D1-4AF9F39D624B}"/>
              </a:ext>
            </a:extLst>
          </p:cNvPr>
          <p:cNvSpPr>
            <a:spLocks noGrp="1"/>
          </p:cNvSpPr>
          <p:nvPr>
            <p:ph type="subTitle" idx="1"/>
          </p:nvPr>
        </p:nvSpPr>
        <p:spPr>
          <a:xfrm>
            <a:off x="1524000" y="2565083"/>
            <a:ext cx="9144000" cy="1655762"/>
          </a:xfrm>
        </p:spPr>
        <p:txBody>
          <a:bodyPr/>
          <a:lstStyle/>
          <a:p>
            <a:r>
              <a:rPr lang="en-US" dirty="0"/>
              <a:t>Dr. David Forstein</a:t>
            </a:r>
          </a:p>
          <a:p>
            <a:r>
              <a:rPr lang="en-US" dirty="0"/>
              <a:t>Dr. Amanda Brooks</a:t>
            </a:r>
          </a:p>
        </p:txBody>
      </p:sp>
      <p:pic>
        <p:nvPicPr>
          <p:cNvPr id="4098" name="Picture 2" descr="What You Should Know about Journal Authorship - Wordvice">
            <a:extLst>
              <a:ext uri="{FF2B5EF4-FFF2-40B4-BE49-F238E27FC236}">
                <a16:creationId xmlns:a16="http://schemas.microsoft.com/office/drawing/2014/main" id="{C480E883-8F7E-4592-80BC-3249F21DB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608070"/>
            <a:ext cx="53340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517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F134D1-108E-49CF-AB21-843790FBDF81}"/>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327236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FFAA-763D-494E-90A8-0DD8C547191E}"/>
              </a:ext>
            </a:extLst>
          </p:cNvPr>
          <p:cNvSpPr>
            <a:spLocks noGrp="1"/>
          </p:cNvSpPr>
          <p:nvPr>
            <p:ph type="title"/>
          </p:nvPr>
        </p:nvSpPr>
        <p:spPr/>
        <p:txBody>
          <a:bodyPr/>
          <a:lstStyle/>
          <a:p>
            <a:r>
              <a:rPr lang="en-US" dirty="0"/>
              <a:t>Authorship Responsibilities</a:t>
            </a:r>
          </a:p>
        </p:txBody>
      </p:sp>
      <p:sp>
        <p:nvSpPr>
          <p:cNvPr id="3" name="Content Placeholder 2">
            <a:extLst>
              <a:ext uri="{FF2B5EF4-FFF2-40B4-BE49-F238E27FC236}">
                <a16:creationId xmlns:a16="http://schemas.microsoft.com/office/drawing/2014/main" id="{4B2DD687-A22B-4097-928A-83138BF29350}"/>
              </a:ext>
            </a:extLst>
          </p:cNvPr>
          <p:cNvSpPr>
            <a:spLocks noGrp="1"/>
          </p:cNvSpPr>
          <p:nvPr>
            <p:ph idx="1"/>
          </p:nvPr>
        </p:nvSpPr>
        <p:spPr/>
        <p:txBody>
          <a:bodyPr/>
          <a:lstStyle/>
          <a:p>
            <a:r>
              <a:rPr lang="en-US" dirty="0"/>
              <a:t>Disclosing Conflicts of interest</a:t>
            </a:r>
          </a:p>
          <a:p>
            <a:r>
              <a:rPr lang="en-US" dirty="0"/>
              <a:t>All authors are responsible for data integrity</a:t>
            </a:r>
          </a:p>
          <a:p>
            <a:r>
              <a:rPr lang="en-US" dirty="0"/>
              <a:t>All authors are responsible for data accuracy</a:t>
            </a:r>
          </a:p>
          <a:p>
            <a:r>
              <a:rPr lang="en-US" dirty="0"/>
              <a:t>All authors should ensure that questions regarding data accuracy or integrity are investigated and resolved</a:t>
            </a:r>
          </a:p>
        </p:txBody>
      </p:sp>
    </p:spTree>
    <p:extLst>
      <p:ext uri="{BB962C8B-B14F-4D97-AF65-F5344CB8AC3E}">
        <p14:creationId xmlns:p14="http://schemas.microsoft.com/office/powerpoint/2010/main" val="1463335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3BED-878E-424F-91E4-3DAC75F61C93}"/>
              </a:ext>
            </a:extLst>
          </p:cNvPr>
          <p:cNvSpPr>
            <a:spLocks noGrp="1"/>
          </p:cNvSpPr>
          <p:nvPr>
            <p:ph type="title"/>
          </p:nvPr>
        </p:nvSpPr>
        <p:spPr/>
        <p:txBody>
          <a:bodyPr/>
          <a:lstStyle/>
          <a:p>
            <a:r>
              <a:rPr lang="en-US" dirty="0"/>
              <a:t>Questions</a:t>
            </a:r>
          </a:p>
        </p:txBody>
      </p:sp>
      <p:pic>
        <p:nvPicPr>
          <p:cNvPr id="6146" name="Picture 2" descr="What is a good question? | Dragonfly Training">
            <a:extLst>
              <a:ext uri="{FF2B5EF4-FFF2-40B4-BE49-F238E27FC236}">
                <a16:creationId xmlns:a16="http://schemas.microsoft.com/office/drawing/2014/main" id="{AB16B2BC-A088-4EE9-9D3A-F8CDDBC826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0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51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926D25-4580-47E9-9CBF-95F05DA1CC63}"/>
              </a:ext>
            </a:extLst>
          </p:cNvPr>
          <p:cNvSpPr>
            <a:spLocks noGrp="1"/>
          </p:cNvSpPr>
          <p:nvPr>
            <p:ph idx="1"/>
          </p:nvPr>
        </p:nvSpPr>
        <p:spPr>
          <a:xfrm>
            <a:off x="6654800" y="2570479"/>
            <a:ext cx="5049520" cy="3809683"/>
          </a:xfrm>
        </p:spPr>
        <p:txBody>
          <a:bodyPr/>
          <a:lstStyle/>
          <a:p>
            <a:r>
              <a:rPr lang="en-US" dirty="0"/>
              <a:t>Distinguish what contributions constitute authorship</a:t>
            </a:r>
          </a:p>
          <a:p>
            <a:r>
              <a:rPr lang="en-US" dirty="0"/>
              <a:t>Navigate issues of authorship</a:t>
            </a:r>
          </a:p>
          <a:p>
            <a:r>
              <a:rPr lang="en-US" dirty="0"/>
              <a:t>Identify the responsibilities of authorship</a:t>
            </a:r>
          </a:p>
        </p:txBody>
      </p:sp>
      <p:pic>
        <p:nvPicPr>
          <p:cNvPr id="3074" name="Picture 2" descr="Goals And Objectives Powerpoint Template Slide | PowerPoint Slide Images |  PPT Design Templates | Presentation Visual Aids">
            <a:extLst>
              <a:ext uri="{FF2B5EF4-FFF2-40B4-BE49-F238E27FC236}">
                <a16:creationId xmlns:a16="http://schemas.microsoft.com/office/drawing/2014/main" id="{29B636FE-21A2-4B24-8687-C16A91140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778"/>
          <a:stretch/>
        </p:blipFill>
        <p:spPr bwMode="auto">
          <a:xfrm>
            <a:off x="223520" y="0"/>
            <a:ext cx="63296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05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2D1D-35D5-49C2-8E3E-4FB5E1190867}"/>
              </a:ext>
            </a:extLst>
          </p:cNvPr>
          <p:cNvSpPr>
            <a:spLocks noGrp="1"/>
          </p:cNvSpPr>
          <p:nvPr>
            <p:ph type="title"/>
          </p:nvPr>
        </p:nvSpPr>
        <p:spPr/>
        <p:txBody>
          <a:bodyPr/>
          <a:lstStyle/>
          <a:p>
            <a:r>
              <a:rPr lang="en-US" dirty="0"/>
              <a:t>Authorship is important</a:t>
            </a:r>
          </a:p>
        </p:txBody>
      </p:sp>
      <p:sp>
        <p:nvSpPr>
          <p:cNvPr id="5" name="Content Placeholder 4">
            <a:extLst>
              <a:ext uri="{FF2B5EF4-FFF2-40B4-BE49-F238E27FC236}">
                <a16:creationId xmlns:a16="http://schemas.microsoft.com/office/drawing/2014/main" id="{B0F903C5-676D-4072-A449-D33556E3652C}"/>
              </a:ext>
            </a:extLst>
          </p:cNvPr>
          <p:cNvSpPr>
            <a:spLocks noGrp="1"/>
          </p:cNvSpPr>
          <p:nvPr>
            <p:ph idx="1"/>
          </p:nvPr>
        </p:nvSpPr>
        <p:spPr>
          <a:xfrm>
            <a:off x="838200" y="1825625"/>
            <a:ext cx="4018280" cy="4351338"/>
          </a:xfrm>
        </p:spPr>
        <p:txBody>
          <a:bodyPr/>
          <a:lstStyle/>
          <a:p>
            <a:r>
              <a:rPr lang="en-US" dirty="0"/>
              <a:t>Why?</a:t>
            </a:r>
          </a:p>
          <a:p>
            <a:pPr lvl="1"/>
            <a:r>
              <a:rPr lang="en-US" dirty="0"/>
              <a:t>Prestige</a:t>
            </a:r>
          </a:p>
          <a:p>
            <a:pPr lvl="2"/>
            <a:r>
              <a:rPr lang="en-US" dirty="0"/>
              <a:t>Legitimizes your work</a:t>
            </a:r>
          </a:p>
          <a:p>
            <a:pPr lvl="1"/>
            <a:r>
              <a:rPr lang="en-US" dirty="0"/>
              <a:t>Promotion</a:t>
            </a:r>
          </a:p>
          <a:p>
            <a:pPr lvl="1"/>
            <a:r>
              <a:rPr lang="en-US" dirty="0"/>
              <a:t>Invitations</a:t>
            </a:r>
          </a:p>
          <a:p>
            <a:pPr lvl="1"/>
            <a:r>
              <a:rPr lang="en-US" dirty="0"/>
              <a:t>Grant awards</a:t>
            </a:r>
          </a:p>
          <a:p>
            <a:pPr lvl="1"/>
            <a:r>
              <a:rPr lang="en-US" dirty="0"/>
              <a:t>Others?</a:t>
            </a:r>
          </a:p>
        </p:txBody>
      </p:sp>
      <p:pic>
        <p:nvPicPr>
          <p:cNvPr id="7170" name="Picture 2" descr="Why Having a Sense of Purpose is Important | Scottsdale Community College">
            <a:extLst>
              <a:ext uri="{FF2B5EF4-FFF2-40B4-BE49-F238E27FC236}">
                <a16:creationId xmlns:a16="http://schemas.microsoft.com/office/drawing/2014/main" id="{87697D92-7613-4981-B2B1-73A9299AD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2289" y="1825625"/>
            <a:ext cx="5570679" cy="390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97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B62B-B30E-4B08-9AA1-BEF23925D8A7}"/>
              </a:ext>
            </a:extLst>
          </p:cNvPr>
          <p:cNvSpPr>
            <a:spLocks noGrp="1"/>
          </p:cNvSpPr>
          <p:nvPr>
            <p:ph type="title"/>
          </p:nvPr>
        </p:nvSpPr>
        <p:spPr/>
        <p:txBody>
          <a:bodyPr/>
          <a:lstStyle/>
          <a:p>
            <a:r>
              <a:rPr lang="en-US" dirty="0"/>
              <a:t>Authorship Defined</a:t>
            </a:r>
          </a:p>
        </p:txBody>
      </p:sp>
      <p:sp>
        <p:nvSpPr>
          <p:cNvPr id="3" name="Content Placeholder 2">
            <a:extLst>
              <a:ext uri="{FF2B5EF4-FFF2-40B4-BE49-F238E27FC236}">
                <a16:creationId xmlns:a16="http://schemas.microsoft.com/office/drawing/2014/main" id="{39965844-CC6B-49D1-B7A8-DE5CAD85A04E}"/>
              </a:ext>
            </a:extLst>
          </p:cNvPr>
          <p:cNvSpPr>
            <a:spLocks noGrp="1"/>
          </p:cNvSpPr>
          <p:nvPr>
            <p:ph idx="1"/>
          </p:nvPr>
        </p:nvSpPr>
        <p:spPr/>
        <p:txBody>
          <a:bodyPr/>
          <a:lstStyle/>
          <a:p>
            <a:r>
              <a:rPr lang="en-US" dirty="0"/>
              <a:t>Based on 4 criteria:</a:t>
            </a:r>
          </a:p>
          <a:p>
            <a:pPr lvl="1"/>
            <a:r>
              <a:rPr lang="en-US" dirty="0"/>
              <a:t>Substantial contributions to the conception or design of the work; or the acquisition, analysis, or interpretation of data for the work; </a:t>
            </a:r>
            <a:r>
              <a:rPr lang="en-US" b="1" dirty="0"/>
              <a:t>AND</a:t>
            </a:r>
            <a:endParaRPr lang="en-US" dirty="0"/>
          </a:p>
          <a:p>
            <a:pPr lvl="1"/>
            <a:r>
              <a:rPr lang="en-US" dirty="0"/>
              <a:t>Drafting the work or revising it critically for important intellectual content; </a:t>
            </a:r>
            <a:r>
              <a:rPr lang="en-US" b="1" dirty="0"/>
              <a:t>AND</a:t>
            </a:r>
            <a:endParaRPr lang="en-US" dirty="0"/>
          </a:p>
          <a:p>
            <a:pPr lvl="1"/>
            <a:r>
              <a:rPr lang="en-US" dirty="0"/>
              <a:t>Final approval of the version to be published; </a:t>
            </a:r>
            <a:r>
              <a:rPr lang="en-US" b="1" dirty="0"/>
              <a:t>AND</a:t>
            </a:r>
            <a:endParaRPr lang="en-US" dirty="0"/>
          </a:p>
          <a:p>
            <a:pPr lvl="1"/>
            <a:r>
              <a:rPr lang="en-US" dirty="0"/>
              <a:t>Agreement to be accountable for all aspects of the work in ensuring that questions related to the accuracy or integrity of any part of the work are appropriately investigated and resolved.</a:t>
            </a:r>
          </a:p>
        </p:txBody>
      </p:sp>
    </p:spTree>
    <p:extLst>
      <p:ext uri="{BB962C8B-B14F-4D97-AF65-F5344CB8AC3E}">
        <p14:creationId xmlns:p14="http://schemas.microsoft.com/office/powerpoint/2010/main" val="404403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0046F6-3694-41CB-9A6C-8298E5A9D92E}"/>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4162433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8C2334A8-B584-4AE2-B128-0D1E031EE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2" t="975"/>
          <a:stretch>
            <a:fillRect/>
          </a:stretch>
        </p:blipFill>
        <p:spPr bwMode="auto">
          <a:xfrm>
            <a:off x="1588133" y="1"/>
            <a:ext cx="858606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5083AA6-CB31-4BE4-8235-C59B9CD673E0}"/>
              </a:ext>
            </a:extLst>
          </p:cNvPr>
          <p:cNvSpPr/>
          <p:nvPr/>
        </p:nvSpPr>
        <p:spPr>
          <a:xfrm>
            <a:off x="1356046" y="2644170"/>
            <a:ext cx="9479907" cy="1569660"/>
          </a:xfrm>
          <a:prstGeom prst="rect">
            <a:avLst/>
          </a:prstGeom>
          <a:solidFill>
            <a:schemeClr val="bg1"/>
          </a:solidFill>
        </p:spPr>
        <p:txBody>
          <a:bodyPr wrap="square">
            <a:spAutoFit/>
          </a:bodyPr>
          <a:lstStyle/>
          <a:p>
            <a:r>
              <a:rPr lang="en-US" sz="3200" u="sng" dirty="0">
                <a:solidFill>
                  <a:srgbClr val="0563C1"/>
                </a:solidFill>
                <a:latin typeface="Times New Roman" panose="02020603050405020304" pitchFamily="18" charset="0"/>
                <a:ea typeface="Times New Roman" panose="02020603050405020304" pitchFamily="18" charset="0"/>
                <a:hlinkClick r:id="rId3"/>
              </a:rPr>
              <a:t>https://oir.nih.gov/sites/default/files/uploads/sourcebook/documents/ethical_conduct/guidelines-conduct_research.pdf</a:t>
            </a:r>
            <a:endParaRPr lang="en-US" sz="3200" dirty="0"/>
          </a:p>
        </p:txBody>
      </p:sp>
    </p:spTree>
    <p:extLst>
      <p:ext uri="{BB962C8B-B14F-4D97-AF65-F5344CB8AC3E}">
        <p14:creationId xmlns:p14="http://schemas.microsoft.com/office/powerpoint/2010/main" val="321411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w to Order Author Names and Why That Matters - Wordvice">
            <a:extLst>
              <a:ext uri="{FF2B5EF4-FFF2-40B4-BE49-F238E27FC236}">
                <a16:creationId xmlns:a16="http://schemas.microsoft.com/office/drawing/2014/main" id="{2B92D812-29EF-40A2-8A7A-A13372E95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0600"/>
            <a:ext cx="9753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07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1ABE-5C91-479C-8696-1BF7FD2F8EC6}"/>
              </a:ext>
            </a:extLst>
          </p:cNvPr>
          <p:cNvSpPr>
            <a:spLocks noGrp="1"/>
          </p:cNvSpPr>
          <p:nvPr>
            <p:ph type="title"/>
          </p:nvPr>
        </p:nvSpPr>
        <p:spPr/>
        <p:txBody>
          <a:bodyPr/>
          <a:lstStyle/>
          <a:p>
            <a:r>
              <a:rPr lang="en-US" dirty="0"/>
              <a:t>Authorship Order</a:t>
            </a:r>
          </a:p>
        </p:txBody>
      </p:sp>
      <p:graphicFrame>
        <p:nvGraphicFramePr>
          <p:cNvPr id="4" name="Content Placeholder 3">
            <a:extLst>
              <a:ext uri="{FF2B5EF4-FFF2-40B4-BE49-F238E27FC236}">
                <a16:creationId xmlns:a16="http://schemas.microsoft.com/office/drawing/2014/main" id="{6735FB27-309C-4DCA-ABFF-708E0D646073}"/>
              </a:ext>
            </a:extLst>
          </p:cNvPr>
          <p:cNvGraphicFramePr>
            <a:graphicFrameLocks noGrp="1"/>
          </p:cNvGraphicFramePr>
          <p:nvPr>
            <p:ph idx="1"/>
            <p:extLst>
              <p:ext uri="{D42A27DB-BD31-4B8C-83A1-F6EECF244321}">
                <p14:modId xmlns:p14="http://schemas.microsoft.com/office/powerpoint/2010/main" val="4030127371"/>
              </p:ext>
            </p:extLst>
          </p:nvPr>
        </p:nvGraphicFramePr>
        <p:xfrm>
          <a:off x="1097159" y="1568768"/>
          <a:ext cx="8900402" cy="4194205"/>
        </p:xfrm>
        <a:graphic>
          <a:graphicData uri="http://schemas.openxmlformats.org/drawingml/2006/table">
            <a:tbl>
              <a:tblPr>
                <a:tableStyleId>{5C22544A-7EE6-4342-B048-85BDC9FD1C3A}</a:tableStyleId>
              </a:tblPr>
              <a:tblGrid>
                <a:gridCol w="2054213">
                  <a:extLst>
                    <a:ext uri="{9D8B030D-6E8A-4147-A177-3AD203B41FA5}">
                      <a16:colId xmlns:a16="http://schemas.microsoft.com/office/drawing/2014/main" val="2241031809"/>
                    </a:ext>
                  </a:extLst>
                </a:gridCol>
                <a:gridCol w="1112550">
                  <a:extLst>
                    <a:ext uri="{9D8B030D-6E8A-4147-A177-3AD203B41FA5}">
                      <a16:colId xmlns:a16="http://schemas.microsoft.com/office/drawing/2014/main" val="3528561863"/>
                    </a:ext>
                  </a:extLst>
                </a:gridCol>
                <a:gridCol w="1101870">
                  <a:extLst>
                    <a:ext uri="{9D8B030D-6E8A-4147-A177-3AD203B41FA5}">
                      <a16:colId xmlns:a16="http://schemas.microsoft.com/office/drawing/2014/main" val="1684312349"/>
                    </a:ext>
                  </a:extLst>
                </a:gridCol>
                <a:gridCol w="1103650">
                  <a:extLst>
                    <a:ext uri="{9D8B030D-6E8A-4147-A177-3AD203B41FA5}">
                      <a16:colId xmlns:a16="http://schemas.microsoft.com/office/drawing/2014/main" val="4016873770"/>
                    </a:ext>
                  </a:extLst>
                </a:gridCol>
                <a:gridCol w="1176633">
                  <a:extLst>
                    <a:ext uri="{9D8B030D-6E8A-4147-A177-3AD203B41FA5}">
                      <a16:colId xmlns:a16="http://schemas.microsoft.com/office/drawing/2014/main" val="1803452033"/>
                    </a:ext>
                  </a:extLst>
                </a:gridCol>
                <a:gridCol w="1176633">
                  <a:extLst>
                    <a:ext uri="{9D8B030D-6E8A-4147-A177-3AD203B41FA5}">
                      <a16:colId xmlns:a16="http://schemas.microsoft.com/office/drawing/2014/main" val="2470093619"/>
                    </a:ext>
                  </a:extLst>
                </a:gridCol>
                <a:gridCol w="1174853">
                  <a:extLst>
                    <a:ext uri="{9D8B030D-6E8A-4147-A177-3AD203B41FA5}">
                      <a16:colId xmlns:a16="http://schemas.microsoft.com/office/drawing/2014/main" val="2597968647"/>
                    </a:ext>
                  </a:extLst>
                </a:gridCol>
              </a:tblGrid>
              <a:tr h="345065">
                <a:tc>
                  <a:txBody>
                    <a:bodyPr/>
                    <a:lstStyle/>
                    <a:p>
                      <a:pPr marL="0" marR="0" algn="ctr">
                        <a:spcBef>
                          <a:spcPts val="0"/>
                        </a:spcBef>
                        <a:spcAft>
                          <a:spcPts val="0"/>
                        </a:spcAft>
                      </a:pPr>
                      <a:r>
                        <a:rPr lang="en-US" sz="1800">
                          <a:effectLst/>
                        </a:rPr>
                        <a:t>Item</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Author 1</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Author 2</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Author 3</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Author 4</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Author 5</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Author 6</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8736819"/>
                  </a:ext>
                </a:extLst>
              </a:tr>
              <a:tr h="345065">
                <a:tc>
                  <a:txBody>
                    <a:bodyPr/>
                    <a:lstStyle/>
                    <a:p>
                      <a:pPr marL="0" marR="0" algn="ctr">
                        <a:spcBef>
                          <a:spcPts val="0"/>
                        </a:spcBef>
                        <a:spcAft>
                          <a:spcPts val="0"/>
                        </a:spcAft>
                      </a:pPr>
                      <a:r>
                        <a:rPr lang="en-US" sz="1800">
                          <a:effectLst/>
                        </a:rPr>
                        <a:t>Conception</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5294266"/>
                  </a:ext>
                </a:extLst>
              </a:tr>
              <a:tr h="345065">
                <a:tc>
                  <a:txBody>
                    <a:bodyPr/>
                    <a:lstStyle/>
                    <a:p>
                      <a:pPr marL="0" marR="0" algn="ctr">
                        <a:spcBef>
                          <a:spcPts val="0"/>
                        </a:spcBef>
                        <a:spcAft>
                          <a:spcPts val="0"/>
                        </a:spcAft>
                      </a:pPr>
                      <a:r>
                        <a:rPr lang="en-US" sz="1800">
                          <a:effectLst/>
                        </a:rPr>
                        <a:t>Experimental Design</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97892415"/>
                  </a:ext>
                </a:extLst>
              </a:tr>
              <a:tr h="345065">
                <a:tc>
                  <a:txBody>
                    <a:bodyPr/>
                    <a:lstStyle/>
                    <a:p>
                      <a:pPr marL="0" marR="0" algn="ctr">
                        <a:spcBef>
                          <a:spcPts val="0"/>
                        </a:spcBef>
                        <a:spcAft>
                          <a:spcPts val="0"/>
                        </a:spcAft>
                      </a:pPr>
                      <a:r>
                        <a:rPr lang="en-US" sz="1800">
                          <a:effectLst/>
                        </a:rPr>
                        <a:t>Experimental Execution</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3390040"/>
                  </a:ext>
                </a:extLst>
              </a:tr>
              <a:tr h="345065">
                <a:tc>
                  <a:txBody>
                    <a:bodyPr/>
                    <a:lstStyle/>
                    <a:p>
                      <a:pPr marL="0" marR="0" algn="ctr">
                        <a:spcBef>
                          <a:spcPts val="0"/>
                        </a:spcBef>
                        <a:spcAft>
                          <a:spcPts val="0"/>
                        </a:spcAft>
                      </a:pPr>
                      <a:r>
                        <a:rPr lang="en-US" sz="1800">
                          <a:effectLst/>
                        </a:rPr>
                        <a:t>Data Analysis/ Interpretation</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81778067"/>
                  </a:ext>
                </a:extLst>
              </a:tr>
              <a:tr h="345065">
                <a:tc>
                  <a:txBody>
                    <a:bodyPr/>
                    <a:lstStyle/>
                    <a:p>
                      <a:pPr marL="0" marR="0" algn="ctr">
                        <a:spcBef>
                          <a:spcPts val="0"/>
                        </a:spcBef>
                        <a:spcAft>
                          <a:spcPts val="0"/>
                        </a:spcAft>
                      </a:pPr>
                      <a:r>
                        <a:rPr lang="en-US" sz="1800">
                          <a:effectLst/>
                        </a:rPr>
                        <a:t>Drafting the Article</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7817536"/>
                  </a:ext>
                </a:extLst>
              </a:tr>
              <a:tr h="345065">
                <a:tc>
                  <a:txBody>
                    <a:bodyPr/>
                    <a:lstStyle/>
                    <a:p>
                      <a:pPr marL="0" marR="0" algn="ctr">
                        <a:spcBef>
                          <a:spcPts val="0"/>
                        </a:spcBef>
                        <a:spcAft>
                          <a:spcPts val="0"/>
                        </a:spcAft>
                      </a:pPr>
                      <a:r>
                        <a:rPr lang="en-US" sz="1800">
                          <a:effectLst/>
                        </a:rPr>
                        <a:t>Revising/ Reviewing the Article</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8284710"/>
                  </a:ext>
                </a:extLst>
              </a:tr>
              <a:tr h="690129">
                <a:tc>
                  <a:txBody>
                    <a:bodyPr/>
                    <a:lstStyle/>
                    <a:p>
                      <a:pPr marL="0" marR="0" algn="ctr">
                        <a:spcBef>
                          <a:spcPts val="0"/>
                        </a:spcBef>
                        <a:spcAft>
                          <a:spcPts val="0"/>
                        </a:spcAft>
                      </a:pPr>
                      <a:r>
                        <a:rPr lang="en-US" sz="1800">
                          <a:effectLst/>
                        </a:rPr>
                        <a:t>Public responsibility (score 1 for yes and 0 for no)</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91791247"/>
                  </a:ext>
                </a:extLst>
              </a:tr>
              <a:tr h="345065">
                <a:tc>
                  <a:txBody>
                    <a:bodyPr/>
                    <a:lstStyle/>
                    <a:p>
                      <a:pPr marL="0" marR="0" algn="ctr">
                        <a:spcBef>
                          <a:spcPts val="0"/>
                        </a:spcBef>
                        <a:spcAft>
                          <a:spcPts val="0"/>
                        </a:spcAft>
                      </a:pPr>
                      <a:r>
                        <a:rPr lang="en-US" sz="1800">
                          <a:effectLst/>
                        </a:rPr>
                        <a:t>Total</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 </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8343056"/>
                  </a:ext>
                </a:extLst>
              </a:tr>
            </a:tbl>
          </a:graphicData>
        </a:graphic>
      </p:graphicFrame>
      <p:sp>
        <p:nvSpPr>
          <p:cNvPr id="5" name="TextBox 4">
            <a:extLst>
              <a:ext uri="{FF2B5EF4-FFF2-40B4-BE49-F238E27FC236}">
                <a16:creationId xmlns:a16="http://schemas.microsoft.com/office/drawing/2014/main" id="{5714C7E6-7422-440F-98C5-4925E0DBF83D}"/>
              </a:ext>
            </a:extLst>
          </p:cNvPr>
          <p:cNvSpPr txBox="1"/>
          <p:nvPr/>
        </p:nvSpPr>
        <p:spPr>
          <a:xfrm>
            <a:off x="538480" y="5974080"/>
            <a:ext cx="11301812" cy="646331"/>
          </a:xfrm>
          <a:prstGeom prst="rect">
            <a:avLst/>
          </a:prstGeom>
          <a:noFill/>
        </p:spPr>
        <p:txBody>
          <a:bodyPr wrap="none" rtlCol="0">
            <a:spAutoFit/>
          </a:bodyPr>
          <a:lstStyle/>
          <a:p>
            <a:pPr marL="285750" indent="-285750">
              <a:buFont typeface="Arial" panose="020B0604020202020204" pitchFamily="34" charset="0"/>
              <a:buChar char="•"/>
            </a:pPr>
            <a:r>
              <a:rPr lang="en-US" dirty="0"/>
              <a:t>A person must have a score in four of the seven items and a minimum total score of 11 to be included as an author. </a:t>
            </a:r>
          </a:p>
          <a:p>
            <a:pPr marL="285750" indent="-285750">
              <a:buFont typeface="Arial" panose="020B0604020202020204" pitchFamily="34" charset="0"/>
              <a:buChar char="•"/>
            </a:pPr>
            <a:r>
              <a:rPr lang="en-US" dirty="0"/>
              <a:t>Everyone should agree to the definitions of minimal, some and significant…</a:t>
            </a:r>
          </a:p>
        </p:txBody>
      </p:sp>
    </p:spTree>
    <p:extLst>
      <p:ext uri="{BB962C8B-B14F-4D97-AF65-F5344CB8AC3E}">
        <p14:creationId xmlns:p14="http://schemas.microsoft.com/office/powerpoint/2010/main" val="1898879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B7198-DF61-4314-9D1E-6F286DFD7A30}"/>
              </a:ext>
            </a:extLst>
          </p:cNvPr>
          <p:cNvSpPr>
            <a:spLocks noGrp="1"/>
          </p:cNvSpPr>
          <p:nvPr>
            <p:ph type="title"/>
          </p:nvPr>
        </p:nvSpPr>
        <p:spPr/>
        <p:txBody>
          <a:bodyPr/>
          <a:lstStyle/>
          <a:p>
            <a:r>
              <a:rPr lang="en-US" dirty="0"/>
              <a:t>Conflicts over Authorship</a:t>
            </a:r>
          </a:p>
        </p:txBody>
      </p:sp>
      <p:sp>
        <p:nvSpPr>
          <p:cNvPr id="3" name="Content Placeholder 2">
            <a:extLst>
              <a:ext uri="{FF2B5EF4-FFF2-40B4-BE49-F238E27FC236}">
                <a16:creationId xmlns:a16="http://schemas.microsoft.com/office/drawing/2014/main" id="{F600FDE8-56C9-4161-9184-2E5D7B203A9E}"/>
              </a:ext>
            </a:extLst>
          </p:cNvPr>
          <p:cNvSpPr>
            <a:spLocks noGrp="1"/>
          </p:cNvSpPr>
          <p:nvPr>
            <p:ph idx="1"/>
          </p:nvPr>
        </p:nvSpPr>
        <p:spPr/>
        <p:txBody>
          <a:bodyPr/>
          <a:lstStyle/>
          <a:p>
            <a:pPr marL="0" indent="0">
              <a:buNone/>
            </a:pPr>
            <a:r>
              <a:rPr lang="en-US" dirty="0"/>
              <a:t>Please Share:</a:t>
            </a:r>
          </a:p>
          <a:p>
            <a:pPr marL="457200" lvl="1" indent="0">
              <a:buNone/>
            </a:pPr>
            <a:endParaRPr lang="en-US" dirty="0"/>
          </a:p>
          <a:p>
            <a:pPr marL="457200" lvl="1" indent="0">
              <a:buNone/>
            </a:pPr>
            <a:endParaRPr lang="en-US" dirty="0"/>
          </a:p>
          <a:p>
            <a:pPr marL="457200" lvl="1" indent="0">
              <a:buNone/>
            </a:pPr>
            <a:r>
              <a:rPr lang="en-US" sz="3200" dirty="0"/>
              <a:t>Have you ever had a conflict over authorship?</a:t>
            </a:r>
          </a:p>
        </p:txBody>
      </p:sp>
    </p:spTree>
    <p:extLst>
      <p:ext uri="{BB962C8B-B14F-4D97-AF65-F5344CB8AC3E}">
        <p14:creationId xmlns:p14="http://schemas.microsoft.com/office/powerpoint/2010/main" val="12576135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40017d06-805b-41ab-80ab-a44ae3ff30f7"/>
</p:tagLst>
</file>

<file path=ppt/tags/tag2.xml><?xml version="1.0" encoding="utf-8"?>
<p:tagLst xmlns:a="http://schemas.openxmlformats.org/drawingml/2006/main" xmlns:r="http://schemas.openxmlformats.org/officeDocument/2006/relationships" xmlns:p="http://schemas.openxmlformats.org/presentationml/2006/main">
  <p:tag name="__PE_POLL_EMBED_ID" val="9df3cdbc-14ce-495d-80a1-97b8317ada8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575</Words>
  <Application>Microsoft Office PowerPoint</Application>
  <PresentationFormat>Widescreen</PresentationFormat>
  <Paragraphs>106</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Narrow</vt:lpstr>
      <vt:lpstr>Calibri</vt:lpstr>
      <vt:lpstr>Calibri Light</vt:lpstr>
      <vt:lpstr>Times New Roman</vt:lpstr>
      <vt:lpstr>Office Theme</vt:lpstr>
      <vt:lpstr>Lunch and Learn: Authorship</vt:lpstr>
      <vt:lpstr>PowerPoint Presentation</vt:lpstr>
      <vt:lpstr>Authorship is important</vt:lpstr>
      <vt:lpstr>Authorship Defined</vt:lpstr>
      <vt:lpstr>PowerPoint Presentation</vt:lpstr>
      <vt:lpstr>PowerPoint Presentation</vt:lpstr>
      <vt:lpstr>PowerPoint Presentation</vt:lpstr>
      <vt:lpstr>Authorship Order</vt:lpstr>
      <vt:lpstr>Conflicts over Authorship</vt:lpstr>
      <vt:lpstr>PowerPoint Presentation</vt:lpstr>
      <vt:lpstr>Authorship Responsibilities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 and Learn: Authorship</dc:title>
  <dc:creator>Amanda Brooks, PhD</dc:creator>
  <cp:lastModifiedBy>Amanda Brooks, PhD</cp:lastModifiedBy>
  <cp:revision>10</cp:revision>
  <dcterms:created xsi:type="dcterms:W3CDTF">2022-12-15T16:22:44Z</dcterms:created>
  <dcterms:modified xsi:type="dcterms:W3CDTF">2022-12-15T18:13:21Z</dcterms:modified>
</cp:coreProperties>
</file>