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67" r:id="rId4"/>
    <p:sldId id="264" r:id="rId5"/>
    <p:sldId id="268" r:id="rId6"/>
    <p:sldId id="269" r:id="rId7"/>
    <p:sldId id="265" r:id="rId8"/>
    <p:sldId id="270" r:id="rId9"/>
    <p:sldId id="263" r:id="rId10"/>
    <p:sldId id="273" r:id="rId11"/>
    <p:sldId id="275" r:id="rId12"/>
    <p:sldId id="276" r:id="rId13"/>
    <p:sldId id="271" r:id="rId14"/>
    <p:sldId id="260" r:id="rId15"/>
    <p:sldId id="272" r:id="rId16"/>
    <p:sldId id="278" r:id="rId17"/>
    <p:sldId id="277" r:id="rId18"/>
    <p:sldId id="26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37" autoAdjust="0"/>
    <p:restoredTop sz="86486" autoAdjust="0"/>
  </p:normalViewPr>
  <p:slideViewPr>
    <p:cSldViewPr snapToGrid="0">
      <p:cViewPr>
        <p:scale>
          <a:sx n="75" d="100"/>
          <a:sy n="75" d="100"/>
        </p:scale>
        <p:origin x="221" y="91"/>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7384A9-13FC-4C91-8B07-49E3385C6A21}" type="doc">
      <dgm:prSet loTypeId="urn:microsoft.com/office/officeart/2005/8/layout/radial4" loCatId="relationship" qsTypeId="urn:microsoft.com/office/officeart/2005/8/quickstyle/3d3" qsCatId="3D" csTypeId="urn:microsoft.com/office/officeart/2005/8/colors/accent0_3" csCatId="mainScheme" phldr="1"/>
      <dgm:spPr/>
      <dgm:t>
        <a:bodyPr/>
        <a:lstStyle/>
        <a:p>
          <a:endParaRPr lang="en-US"/>
        </a:p>
      </dgm:t>
    </dgm:pt>
    <dgm:pt modelId="{FB43A752-68E5-4487-B478-51030FB840A3}">
      <dgm:prSet phldrT="[Text]"/>
      <dgm:spPr/>
      <dgm:t>
        <a:bodyPr/>
        <a:lstStyle/>
        <a:p>
          <a:r>
            <a:rPr lang="en-US" dirty="0" smtClean="0"/>
            <a:t>Effective Mentor</a:t>
          </a:r>
          <a:endParaRPr lang="en-US" dirty="0"/>
        </a:p>
      </dgm:t>
    </dgm:pt>
    <dgm:pt modelId="{69835B96-895E-4F58-A79C-A4575C6199EE}" type="parTrans" cxnId="{7A2FFB53-6DC6-49A3-BEB8-6D0DE6927D17}">
      <dgm:prSet/>
      <dgm:spPr/>
      <dgm:t>
        <a:bodyPr/>
        <a:lstStyle/>
        <a:p>
          <a:endParaRPr lang="en-US"/>
        </a:p>
      </dgm:t>
    </dgm:pt>
    <dgm:pt modelId="{18685175-5846-4494-8E34-4E9AF219F61C}" type="sibTrans" cxnId="{7A2FFB53-6DC6-49A3-BEB8-6D0DE6927D17}">
      <dgm:prSet/>
      <dgm:spPr/>
      <dgm:t>
        <a:bodyPr/>
        <a:lstStyle/>
        <a:p>
          <a:endParaRPr lang="en-US"/>
        </a:p>
      </dgm:t>
    </dgm:pt>
    <dgm:pt modelId="{AE9FB9D1-91B3-4126-9724-D51BBF570901}">
      <dgm:prSet phldrT="[Text]" custT="1"/>
      <dgm:spPr/>
      <dgm:t>
        <a:bodyPr/>
        <a:lstStyle/>
        <a:p>
          <a:r>
            <a:rPr lang="en-US" sz="1000" dirty="0" smtClean="0"/>
            <a:t>Enthusiastic</a:t>
          </a:r>
          <a:endParaRPr lang="en-US" sz="1000" dirty="0"/>
        </a:p>
      </dgm:t>
    </dgm:pt>
    <dgm:pt modelId="{042AB26C-C5BD-4E45-BD68-73C1F422FAA9}" type="parTrans" cxnId="{96C45390-1230-474C-A632-8D6DEB30E0E5}">
      <dgm:prSet/>
      <dgm:spPr/>
      <dgm:t>
        <a:bodyPr/>
        <a:lstStyle/>
        <a:p>
          <a:endParaRPr lang="en-US"/>
        </a:p>
      </dgm:t>
    </dgm:pt>
    <dgm:pt modelId="{1C62217D-C4B9-4DF2-A040-7FAD3DB92057}" type="sibTrans" cxnId="{96C45390-1230-474C-A632-8D6DEB30E0E5}">
      <dgm:prSet/>
      <dgm:spPr/>
      <dgm:t>
        <a:bodyPr/>
        <a:lstStyle/>
        <a:p>
          <a:endParaRPr lang="en-US"/>
        </a:p>
      </dgm:t>
    </dgm:pt>
    <dgm:pt modelId="{87E3473E-19D7-487C-B768-5E059960F573}">
      <dgm:prSet phldrT="[Text]" custT="1"/>
      <dgm:spPr/>
      <dgm:t>
        <a:bodyPr/>
        <a:lstStyle/>
        <a:p>
          <a:r>
            <a:rPr lang="en-US" sz="1000" dirty="0" smtClean="0"/>
            <a:t>Inspirational</a:t>
          </a:r>
          <a:endParaRPr lang="en-US" sz="1000" dirty="0"/>
        </a:p>
      </dgm:t>
    </dgm:pt>
    <dgm:pt modelId="{88CD4E14-2F1B-4D51-8749-DB0941139E6B}" type="parTrans" cxnId="{BC37C216-8E41-4FA4-AB91-7A2E6FADE998}">
      <dgm:prSet/>
      <dgm:spPr/>
      <dgm:t>
        <a:bodyPr/>
        <a:lstStyle/>
        <a:p>
          <a:endParaRPr lang="en-US"/>
        </a:p>
      </dgm:t>
    </dgm:pt>
    <dgm:pt modelId="{351E8917-A7FD-4645-BCCF-23846CA3A018}" type="sibTrans" cxnId="{BC37C216-8E41-4FA4-AB91-7A2E6FADE998}">
      <dgm:prSet/>
      <dgm:spPr/>
      <dgm:t>
        <a:bodyPr/>
        <a:lstStyle/>
        <a:p>
          <a:endParaRPr lang="en-US"/>
        </a:p>
      </dgm:t>
    </dgm:pt>
    <dgm:pt modelId="{4C91BD39-C624-47B7-8493-73E641BFD1DC}">
      <dgm:prSet phldrT="[Text]" custT="1"/>
      <dgm:spPr/>
      <dgm:t>
        <a:bodyPr/>
        <a:lstStyle/>
        <a:p>
          <a:r>
            <a:rPr lang="en-US" sz="1000" dirty="0" smtClean="0"/>
            <a:t>Sensitivity</a:t>
          </a:r>
          <a:endParaRPr lang="en-US" sz="1000" dirty="0"/>
        </a:p>
      </dgm:t>
    </dgm:pt>
    <dgm:pt modelId="{0DC0AB5E-EB10-4553-ADFF-8FFEA4386DCC}" type="parTrans" cxnId="{2421BAF2-41DE-49E0-92BD-76A648A2F57F}">
      <dgm:prSet/>
      <dgm:spPr/>
      <dgm:t>
        <a:bodyPr/>
        <a:lstStyle/>
        <a:p>
          <a:endParaRPr lang="en-US"/>
        </a:p>
      </dgm:t>
    </dgm:pt>
    <dgm:pt modelId="{309E9E94-BFA4-4044-9249-CD7BB17EBEBC}" type="sibTrans" cxnId="{2421BAF2-41DE-49E0-92BD-76A648A2F57F}">
      <dgm:prSet/>
      <dgm:spPr/>
      <dgm:t>
        <a:bodyPr/>
        <a:lstStyle/>
        <a:p>
          <a:endParaRPr lang="en-US"/>
        </a:p>
      </dgm:t>
    </dgm:pt>
    <dgm:pt modelId="{47DDD477-29EE-487C-B9CB-23EE0224D373}">
      <dgm:prSet phldrT="[Text]" custT="1"/>
      <dgm:spPr/>
      <dgm:t>
        <a:bodyPr/>
        <a:lstStyle/>
        <a:p>
          <a:r>
            <a:rPr lang="en-US" sz="1000" dirty="0" smtClean="0"/>
            <a:t>Appreciate diversity</a:t>
          </a:r>
          <a:endParaRPr lang="en-US" sz="1000" dirty="0"/>
        </a:p>
      </dgm:t>
    </dgm:pt>
    <dgm:pt modelId="{73DDC67E-E1B7-4E4D-B6E8-49B26AA2AB29}" type="parTrans" cxnId="{9A41DE75-BEAF-43E3-9BCF-58BD3B8E1CEA}">
      <dgm:prSet/>
      <dgm:spPr/>
      <dgm:t>
        <a:bodyPr/>
        <a:lstStyle/>
        <a:p>
          <a:endParaRPr lang="en-US"/>
        </a:p>
      </dgm:t>
    </dgm:pt>
    <dgm:pt modelId="{76BB03B5-07C0-41AC-AC55-2929EE1D4FA5}" type="sibTrans" cxnId="{9A41DE75-BEAF-43E3-9BCF-58BD3B8E1CEA}">
      <dgm:prSet/>
      <dgm:spPr/>
      <dgm:t>
        <a:bodyPr/>
        <a:lstStyle/>
        <a:p>
          <a:endParaRPr lang="en-US"/>
        </a:p>
      </dgm:t>
    </dgm:pt>
    <dgm:pt modelId="{88D4AA8B-366F-465C-BE44-E677B9C2D7AB}">
      <dgm:prSet phldrT="[Text]" custT="1"/>
      <dgm:spPr/>
      <dgm:t>
        <a:bodyPr/>
        <a:lstStyle/>
        <a:p>
          <a:r>
            <a:rPr lang="en-US" sz="1000" dirty="0" smtClean="0"/>
            <a:t>Authentic</a:t>
          </a:r>
          <a:endParaRPr lang="en-US" sz="1000" dirty="0"/>
        </a:p>
      </dgm:t>
    </dgm:pt>
    <dgm:pt modelId="{3351E90B-C2B8-46A5-8B96-2073E6856F15}" type="parTrans" cxnId="{9E444E25-5116-4120-ABDE-116E643A323E}">
      <dgm:prSet/>
      <dgm:spPr/>
      <dgm:t>
        <a:bodyPr/>
        <a:lstStyle/>
        <a:p>
          <a:endParaRPr lang="en-US"/>
        </a:p>
      </dgm:t>
    </dgm:pt>
    <dgm:pt modelId="{64F0A44C-DE26-4760-810E-FD54E119E271}" type="sibTrans" cxnId="{9E444E25-5116-4120-ABDE-116E643A323E}">
      <dgm:prSet/>
      <dgm:spPr/>
      <dgm:t>
        <a:bodyPr/>
        <a:lstStyle/>
        <a:p>
          <a:endParaRPr lang="en-US"/>
        </a:p>
      </dgm:t>
    </dgm:pt>
    <dgm:pt modelId="{19947A6D-19E3-4830-99BE-2DBE2FEF6CF5}">
      <dgm:prSet phldrT="[Text]" custT="1"/>
      <dgm:spPr/>
      <dgm:t>
        <a:bodyPr/>
        <a:lstStyle/>
        <a:p>
          <a:r>
            <a:rPr lang="en-US" sz="1000" dirty="0" smtClean="0"/>
            <a:t>Advisor</a:t>
          </a:r>
          <a:endParaRPr lang="en-US" sz="1000" dirty="0"/>
        </a:p>
      </dgm:t>
    </dgm:pt>
    <dgm:pt modelId="{439B7507-5093-424D-B58D-F6740B78F23F}" type="parTrans" cxnId="{AC221B78-E73F-47F9-99A5-2660B186FD25}">
      <dgm:prSet/>
      <dgm:spPr/>
      <dgm:t>
        <a:bodyPr/>
        <a:lstStyle/>
        <a:p>
          <a:endParaRPr lang="en-US"/>
        </a:p>
      </dgm:t>
    </dgm:pt>
    <dgm:pt modelId="{B6D8FEC4-A8F2-4FDE-8060-BFD5811DED5C}" type="sibTrans" cxnId="{AC221B78-E73F-47F9-99A5-2660B186FD25}">
      <dgm:prSet/>
      <dgm:spPr/>
      <dgm:t>
        <a:bodyPr/>
        <a:lstStyle/>
        <a:p>
          <a:endParaRPr lang="en-US"/>
        </a:p>
      </dgm:t>
    </dgm:pt>
    <dgm:pt modelId="{1BA0BB20-DA22-4AA6-B5ED-BA1581120C43}">
      <dgm:prSet phldrT="[Text]" custT="1"/>
      <dgm:spPr/>
      <dgm:t>
        <a:bodyPr/>
        <a:lstStyle/>
        <a:p>
          <a:r>
            <a:rPr lang="en-US" sz="1000" dirty="0" smtClean="0"/>
            <a:t>Critique</a:t>
          </a:r>
          <a:endParaRPr lang="en-US" sz="1000" dirty="0"/>
        </a:p>
      </dgm:t>
    </dgm:pt>
    <dgm:pt modelId="{940FCEEA-4982-42E3-B36C-C791478DBC8E}" type="parTrans" cxnId="{D0C37EFA-2BF5-4AD6-8905-6D3911D4283C}">
      <dgm:prSet/>
      <dgm:spPr/>
      <dgm:t>
        <a:bodyPr/>
        <a:lstStyle/>
        <a:p>
          <a:endParaRPr lang="en-US"/>
        </a:p>
      </dgm:t>
    </dgm:pt>
    <dgm:pt modelId="{A4BA41F7-1193-49DE-B8E5-7B985E24E5D5}" type="sibTrans" cxnId="{D0C37EFA-2BF5-4AD6-8905-6D3911D4283C}">
      <dgm:prSet/>
      <dgm:spPr/>
      <dgm:t>
        <a:bodyPr/>
        <a:lstStyle/>
        <a:p>
          <a:endParaRPr lang="en-US"/>
        </a:p>
      </dgm:t>
    </dgm:pt>
    <dgm:pt modelId="{8153DDFE-B6A9-4677-99B6-B5BA0BA317D0}">
      <dgm:prSet phldrT="[Text]" custT="1"/>
      <dgm:spPr/>
      <dgm:t>
        <a:bodyPr/>
        <a:lstStyle/>
        <a:p>
          <a:r>
            <a:rPr lang="en-US" sz="1000" dirty="0" smtClean="0"/>
            <a:t>Connector</a:t>
          </a:r>
          <a:endParaRPr lang="en-US" sz="1000" dirty="0"/>
        </a:p>
      </dgm:t>
    </dgm:pt>
    <dgm:pt modelId="{89DC3E86-15F4-4E45-B6E1-D1A590D1863E}" type="parTrans" cxnId="{C11EB402-08E3-40A6-83A6-EA1433197BCC}">
      <dgm:prSet/>
      <dgm:spPr/>
      <dgm:t>
        <a:bodyPr/>
        <a:lstStyle/>
        <a:p>
          <a:endParaRPr lang="en-US"/>
        </a:p>
      </dgm:t>
    </dgm:pt>
    <dgm:pt modelId="{97569B6F-41B3-419C-AA67-F10EEDE04F9E}" type="sibTrans" cxnId="{C11EB402-08E3-40A6-83A6-EA1433197BCC}">
      <dgm:prSet/>
      <dgm:spPr/>
      <dgm:t>
        <a:bodyPr/>
        <a:lstStyle/>
        <a:p>
          <a:endParaRPr lang="en-US"/>
        </a:p>
      </dgm:t>
    </dgm:pt>
    <dgm:pt modelId="{08ABCE98-20AB-447D-8CA2-A9227B201853}">
      <dgm:prSet phldrT="[Text]" custT="1"/>
      <dgm:spPr/>
      <dgm:t>
        <a:bodyPr/>
        <a:lstStyle/>
        <a:p>
          <a:r>
            <a:rPr lang="en-US" sz="1000" dirty="0" smtClean="0"/>
            <a:t>Supportive</a:t>
          </a:r>
          <a:endParaRPr lang="en-US" sz="1000" dirty="0"/>
        </a:p>
      </dgm:t>
    </dgm:pt>
    <dgm:pt modelId="{7E69EF5A-D081-4C3C-8EA1-FFA61FFF3111}" type="parTrans" cxnId="{BFAF7841-D604-404C-A559-9FFB56A8379D}">
      <dgm:prSet/>
      <dgm:spPr/>
      <dgm:t>
        <a:bodyPr/>
        <a:lstStyle/>
        <a:p>
          <a:endParaRPr lang="en-US"/>
        </a:p>
      </dgm:t>
    </dgm:pt>
    <dgm:pt modelId="{877D2F7C-7B1C-4E64-A159-E57F59F8B1B0}" type="sibTrans" cxnId="{BFAF7841-D604-404C-A559-9FFB56A8379D}">
      <dgm:prSet/>
      <dgm:spPr/>
      <dgm:t>
        <a:bodyPr/>
        <a:lstStyle/>
        <a:p>
          <a:endParaRPr lang="en-US"/>
        </a:p>
      </dgm:t>
    </dgm:pt>
    <dgm:pt modelId="{6B82E782-F532-4936-957B-CF1FFDED2D9B}">
      <dgm:prSet phldrT="[Text]" custT="1"/>
      <dgm:spPr/>
      <dgm:t>
        <a:bodyPr/>
        <a:lstStyle/>
        <a:p>
          <a:r>
            <a:rPr lang="en-US" sz="1000" dirty="0" smtClean="0"/>
            <a:t>Ethical</a:t>
          </a:r>
          <a:endParaRPr lang="en-US" sz="1000" dirty="0"/>
        </a:p>
      </dgm:t>
    </dgm:pt>
    <dgm:pt modelId="{97173244-91F9-44E0-9E99-8F2983CCA4EE}" type="parTrans" cxnId="{94A3CCDF-ABBF-44F1-9494-BE5E91220506}">
      <dgm:prSet/>
      <dgm:spPr/>
      <dgm:t>
        <a:bodyPr/>
        <a:lstStyle/>
        <a:p>
          <a:endParaRPr lang="en-US"/>
        </a:p>
      </dgm:t>
    </dgm:pt>
    <dgm:pt modelId="{695CC3AA-D9D0-48B4-AC80-B9FB0B97E612}" type="sibTrans" cxnId="{94A3CCDF-ABBF-44F1-9494-BE5E91220506}">
      <dgm:prSet/>
      <dgm:spPr/>
      <dgm:t>
        <a:bodyPr/>
        <a:lstStyle/>
        <a:p>
          <a:endParaRPr lang="en-US"/>
        </a:p>
      </dgm:t>
    </dgm:pt>
    <dgm:pt modelId="{94A290EC-2DEA-4AF1-A2F2-3B89F4186A32}">
      <dgm:prSet phldrT="[Text]" custT="1"/>
      <dgm:spPr/>
      <dgm:t>
        <a:bodyPr/>
        <a:lstStyle/>
        <a:p>
          <a:r>
            <a:rPr lang="en-US" sz="1000" dirty="0" smtClean="0"/>
            <a:t>Role model</a:t>
          </a:r>
          <a:endParaRPr lang="en-US" sz="1000" dirty="0"/>
        </a:p>
      </dgm:t>
    </dgm:pt>
    <dgm:pt modelId="{85912578-161D-411C-B041-C8A2C7E08868}" type="parTrans" cxnId="{31DA8B4A-C731-4CDE-8138-C0E4490D17F2}">
      <dgm:prSet/>
      <dgm:spPr/>
      <dgm:t>
        <a:bodyPr/>
        <a:lstStyle/>
        <a:p>
          <a:endParaRPr lang="en-US"/>
        </a:p>
      </dgm:t>
    </dgm:pt>
    <dgm:pt modelId="{ED4DFF10-4105-4656-A1EB-792105BE1A8D}" type="sibTrans" cxnId="{31DA8B4A-C731-4CDE-8138-C0E4490D17F2}">
      <dgm:prSet/>
      <dgm:spPr/>
      <dgm:t>
        <a:bodyPr/>
        <a:lstStyle/>
        <a:p>
          <a:endParaRPr lang="en-US"/>
        </a:p>
      </dgm:t>
    </dgm:pt>
    <dgm:pt modelId="{627F91F5-9274-4916-BD24-4DC369D03FE6}">
      <dgm:prSet phldrT="[Text]" custT="1"/>
      <dgm:spPr/>
      <dgm:t>
        <a:bodyPr/>
        <a:lstStyle/>
        <a:p>
          <a:r>
            <a:rPr lang="en-US" sz="1000" dirty="0" smtClean="0"/>
            <a:t>Collaborative</a:t>
          </a:r>
          <a:endParaRPr lang="en-US" sz="1000" dirty="0"/>
        </a:p>
      </dgm:t>
    </dgm:pt>
    <dgm:pt modelId="{378247FC-DE45-40A0-A0A5-733C37B10C4D}" type="parTrans" cxnId="{94F309FC-A415-4638-B8FD-4B66A15564AF}">
      <dgm:prSet/>
      <dgm:spPr/>
      <dgm:t>
        <a:bodyPr/>
        <a:lstStyle/>
        <a:p>
          <a:endParaRPr lang="en-US"/>
        </a:p>
      </dgm:t>
    </dgm:pt>
    <dgm:pt modelId="{72741E21-BA95-4743-9796-6A4B437D51B3}" type="sibTrans" cxnId="{94F309FC-A415-4638-B8FD-4B66A15564AF}">
      <dgm:prSet/>
      <dgm:spPr/>
      <dgm:t>
        <a:bodyPr/>
        <a:lstStyle/>
        <a:p>
          <a:endParaRPr lang="en-US"/>
        </a:p>
      </dgm:t>
    </dgm:pt>
    <dgm:pt modelId="{BA671F99-E99E-4C7D-A971-AD3D648B5378}" type="pres">
      <dgm:prSet presAssocID="{837384A9-13FC-4C91-8B07-49E3385C6A21}" presName="cycle" presStyleCnt="0">
        <dgm:presLayoutVars>
          <dgm:chMax val="1"/>
          <dgm:dir/>
          <dgm:animLvl val="ctr"/>
          <dgm:resizeHandles val="exact"/>
        </dgm:presLayoutVars>
      </dgm:prSet>
      <dgm:spPr/>
    </dgm:pt>
    <dgm:pt modelId="{6F28E06F-EDC7-46C4-BB47-243B7832FDFC}" type="pres">
      <dgm:prSet presAssocID="{FB43A752-68E5-4487-B478-51030FB840A3}" presName="centerShape" presStyleLbl="node0" presStyleIdx="0" presStyleCnt="1"/>
      <dgm:spPr/>
      <dgm:t>
        <a:bodyPr/>
        <a:lstStyle/>
        <a:p>
          <a:endParaRPr lang="en-US"/>
        </a:p>
      </dgm:t>
    </dgm:pt>
    <dgm:pt modelId="{747B5663-1776-4A34-8531-93DD84F467ED}" type="pres">
      <dgm:prSet presAssocID="{042AB26C-C5BD-4E45-BD68-73C1F422FAA9}" presName="parTrans" presStyleLbl="bgSibTrans2D1" presStyleIdx="0" presStyleCnt="12"/>
      <dgm:spPr/>
    </dgm:pt>
    <dgm:pt modelId="{FAC85DC4-F102-4E22-99C9-CFCB9D08C3F0}" type="pres">
      <dgm:prSet presAssocID="{AE9FB9D1-91B3-4126-9724-D51BBF570901}" presName="node" presStyleLbl="node1" presStyleIdx="0" presStyleCnt="12">
        <dgm:presLayoutVars>
          <dgm:bulletEnabled val="1"/>
        </dgm:presLayoutVars>
      </dgm:prSet>
      <dgm:spPr/>
      <dgm:t>
        <a:bodyPr/>
        <a:lstStyle/>
        <a:p>
          <a:endParaRPr lang="en-US"/>
        </a:p>
      </dgm:t>
    </dgm:pt>
    <dgm:pt modelId="{6E8801EE-EA75-4488-915D-15E480C286B0}" type="pres">
      <dgm:prSet presAssocID="{88CD4E14-2F1B-4D51-8749-DB0941139E6B}" presName="parTrans" presStyleLbl="bgSibTrans2D1" presStyleIdx="1" presStyleCnt="12"/>
      <dgm:spPr/>
    </dgm:pt>
    <dgm:pt modelId="{5A249E4C-D7DC-4186-8108-19021D237DDC}" type="pres">
      <dgm:prSet presAssocID="{87E3473E-19D7-487C-B768-5E059960F573}" presName="node" presStyleLbl="node1" presStyleIdx="1" presStyleCnt="12" custScaleX="119868">
        <dgm:presLayoutVars>
          <dgm:bulletEnabled val="1"/>
        </dgm:presLayoutVars>
      </dgm:prSet>
      <dgm:spPr/>
      <dgm:t>
        <a:bodyPr/>
        <a:lstStyle/>
        <a:p>
          <a:endParaRPr lang="en-US"/>
        </a:p>
      </dgm:t>
    </dgm:pt>
    <dgm:pt modelId="{376D471A-0A1E-418D-B164-813E7A18A771}" type="pres">
      <dgm:prSet presAssocID="{0DC0AB5E-EB10-4553-ADFF-8FFEA4386DCC}" presName="parTrans" presStyleLbl="bgSibTrans2D1" presStyleIdx="2" presStyleCnt="12"/>
      <dgm:spPr/>
    </dgm:pt>
    <dgm:pt modelId="{6AA2C844-3869-415C-935A-CB8FC77766B3}" type="pres">
      <dgm:prSet presAssocID="{4C91BD39-C624-47B7-8493-73E641BFD1DC}" presName="node" presStyleLbl="node1" presStyleIdx="2" presStyleCnt="12">
        <dgm:presLayoutVars>
          <dgm:bulletEnabled val="1"/>
        </dgm:presLayoutVars>
      </dgm:prSet>
      <dgm:spPr/>
      <dgm:t>
        <a:bodyPr/>
        <a:lstStyle/>
        <a:p>
          <a:endParaRPr lang="en-US"/>
        </a:p>
      </dgm:t>
    </dgm:pt>
    <dgm:pt modelId="{9A1389C2-FFB4-4605-97EC-BEDFD46C04E1}" type="pres">
      <dgm:prSet presAssocID="{73DDC67E-E1B7-4E4D-B6E8-49B26AA2AB29}" presName="parTrans" presStyleLbl="bgSibTrans2D1" presStyleIdx="3" presStyleCnt="12"/>
      <dgm:spPr/>
    </dgm:pt>
    <dgm:pt modelId="{FF2E128A-8E50-44D5-A201-D6D5EC5A4634}" type="pres">
      <dgm:prSet presAssocID="{47DDD477-29EE-487C-B9CB-23EE0224D373}" presName="node" presStyleLbl="node1" presStyleIdx="3" presStyleCnt="12">
        <dgm:presLayoutVars>
          <dgm:bulletEnabled val="1"/>
        </dgm:presLayoutVars>
      </dgm:prSet>
      <dgm:spPr/>
    </dgm:pt>
    <dgm:pt modelId="{7A7F89CD-D7E1-49D7-8F6B-EC5ADD0E7E11}" type="pres">
      <dgm:prSet presAssocID="{378247FC-DE45-40A0-A0A5-733C37B10C4D}" presName="parTrans" presStyleLbl="bgSibTrans2D1" presStyleIdx="4" presStyleCnt="12"/>
      <dgm:spPr/>
    </dgm:pt>
    <dgm:pt modelId="{410FB2E4-61EF-4713-84CF-94B6EB72D08B}" type="pres">
      <dgm:prSet presAssocID="{627F91F5-9274-4916-BD24-4DC369D03FE6}" presName="node" presStyleLbl="node1" presStyleIdx="4" presStyleCnt="12" custScaleX="129771">
        <dgm:presLayoutVars>
          <dgm:bulletEnabled val="1"/>
        </dgm:presLayoutVars>
      </dgm:prSet>
      <dgm:spPr/>
    </dgm:pt>
    <dgm:pt modelId="{876D54AD-D0E7-41BB-9BC6-F264EB2EF517}" type="pres">
      <dgm:prSet presAssocID="{3351E90B-C2B8-46A5-8B96-2073E6856F15}" presName="parTrans" presStyleLbl="bgSibTrans2D1" presStyleIdx="5" presStyleCnt="12"/>
      <dgm:spPr/>
    </dgm:pt>
    <dgm:pt modelId="{55BEA25A-769D-4B15-A68D-2B215B4BD947}" type="pres">
      <dgm:prSet presAssocID="{88D4AA8B-366F-465C-BE44-E677B9C2D7AB}" presName="node" presStyleLbl="node1" presStyleIdx="5" presStyleCnt="12">
        <dgm:presLayoutVars>
          <dgm:bulletEnabled val="1"/>
        </dgm:presLayoutVars>
      </dgm:prSet>
      <dgm:spPr/>
      <dgm:t>
        <a:bodyPr/>
        <a:lstStyle/>
        <a:p>
          <a:endParaRPr lang="en-US"/>
        </a:p>
      </dgm:t>
    </dgm:pt>
    <dgm:pt modelId="{525BBC7F-28D8-44F1-B28C-303B0AEAB505}" type="pres">
      <dgm:prSet presAssocID="{439B7507-5093-424D-B58D-F6740B78F23F}" presName="parTrans" presStyleLbl="bgSibTrans2D1" presStyleIdx="6" presStyleCnt="12"/>
      <dgm:spPr/>
    </dgm:pt>
    <dgm:pt modelId="{6EEBB942-CA70-41C7-B546-6BB4BD6CEF21}" type="pres">
      <dgm:prSet presAssocID="{19947A6D-19E3-4830-99BE-2DBE2FEF6CF5}" presName="node" presStyleLbl="node1" presStyleIdx="6" presStyleCnt="12">
        <dgm:presLayoutVars>
          <dgm:bulletEnabled val="1"/>
        </dgm:presLayoutVars>
      </dgm:prSet>
      <dgm:spPr/>
    </dgm:pt>
    <dgm:pt modelId="{E9040D46-69CC-4A80-8E5C-7A3912D383AB}" type="pres">
      <dgm:prSet presAssocID="{940FCEEA-4982-42E3-B36C-C791478DBC8E}" presName="parTrans" presStyleLbl="bgSibTrans2D1" presStyleIdx="7" presStyleCnt="12"/>
      <dgm:spPr/>
    </dgm:pt>
    <dgm:pt modelId="{47FBD5E8-F63C-4464-BD3B-143FA70B9312}" type="pres">
      <dgm:prSet presAssocID="{1BA0BB20-DA22-4AA6-B5ED-BA1581120C43}" presName="node" presStyleLbl="node1" presStyleIdx="7" presStyleCnt="12">
        <dgm:presLayoutVars>
          <dgm:bulletEnabled val="1"/>
        </dgm:presLayoutVars>
      </dgm:prSet>
      <dgm:spPr/>
      <dgm:t>
        <a:bodyPr/>
        <a:lstStyle/>
        <a:p>
          <a:endParaRPr lang="en-US"/>
        </a:p>
      </dgm:t>
    </dgm:pt>
    <dgm:pt modelId="{0BA7F53C-483C-45D6-BF6F-611D2D3695BC}" type="pres">
      <dgm:prSet presAssocID="{89DC3E86-15F4-4E45-B6E1-D1A590D1863E}" presName="parTrans" presStyleLbl="bgSibTrans2D1" presStyleIdx="8" presStyleCnt="12"/>
      <dgm:spPr/>
    </dgm:pt>
    <dgm:pt modelId="{A92EDB0B-E8B5-4F26-B3C6-E5B44C1BF9D7}" type="pres">
      <dgm:prSet presAssocID="{8153DDFE-B6A9-4677-99B6-B5BA0BA317D0}" presName="node" presStyleLbl="node1" presStyleIdx="8" presStyleCnt="12">
        <dgm:presLayoutVars>
          <dgm:bulletEnabled val="1"/>
        </dgm:presLayoutVars>
      </dgm:prSet>
      <dgm:spPr/>
    </dgm:pt>
    <dgm:pt modelId="{90F7D5DB-3D99-42AC-AB8D-8A302D3225F3}" type="pres">
      <dgm:prSet presAssocID="{7E69EF5A-D081-4C3C-8EA1-FFA61FFF3111}" presName="parTrans" presStyleLbl="bgSibTrans2D1" presStyleIdx="9" presStyleCnt="12"/>
      <dgm:spPr/>
    </dgm:pt>
    <dgm:pt modelId="{79C2A874-9913-4410-BE1E-48C191BDB835}" type="pres">
      <dgm:prSet presAssocID="{08ABCE98-20AB-447D-8CA2-A9227B201853}" presName="node" presStyleLbl="node1" presStyleIdx="9" presStyleCnt="12">
        <dgm:presLayoutVars>
          <dgm:bulletEnabled val="1"/>
        </dgm:presLayoutVars>
      </dgm:prSet>
      <dgm:spPr/>
      <dgm:t>
        <a:bodyPr/>
        <a:lstStyle/>
        <a:p>
          <a:endParaRPr lang="en-US"/>
        </a:p>
      </dgm:t>
    </dgm:pt>
    <dgm:pt modelId="{E9677648-00B9-43EA-B60E-533F96311B8D}" type="pres">
      <dgm:prSet presAssocID="{97173244-91F9-44E0-9E99-8F2983CCA4EE}" presName="parTrans" presStyleLbl="bgSibTrans2D1" presStyleIdx="10" presStyleCnt="12"/>
      <dgm:spPr/>
    </dgm:pt>
    <dgm:pt modelId="{7F4C48B4-DC83-4485-9039-413DADEA927E}" type="pres">
      <dgm:prSet presAssocID="{6B82E782-F532-4936-957B-CF1FFDED2D9B}" presName="node" presStyleLbl="node1" presStyleIdx="10" presStyleCnt="12">
        <dgm:presLayoutVars>
          <dgm:bulletEnabled val="1"/>
        </dgm:presLayoutVars>
      </dgm:prSet>
      <dgm:spPr/>
    </dgm:pt>
    <dgm:pt modelId="{BC9D88B6-5831-4397-BF28-2A75DDEF990B}" type="pres">
      <dgm:prSet presAssocID="{85912578-161D-411C-B041-C8A2C7E08868}" presName="parTrans" presStyleLbl="bgSibTrans2D1" presStyleIdx="11" presStyleCnt="12"/>
      <dgm:spPr/>
    </dgm:pt>
    <dgm:pt modelId="{A470FDAA-CD79-456C-923D-11A53FAA7FFA}" type="pres">
      <dgm:prSet presAssocID="{94A290EC-2DEA-4AF1-A2F2-3B89F4186A32}" presName="node" presStyleLbl="node1" presStyleIdx="11" presStyleCnt="12">
        <dgm:presLayoutVars>
          <dgm:bulletEnabled val="1"/>
        </dgm:presLayoutVars>
      </dgm:prSet>
      <dgm:spPr/>
    </dgm:pt>
  </dgm:ptLst>
  <dgm:cxnLst>
    <dgm:cxn modelId="{4DB47136-442F-49A7-A532-5C8038729660}" type="presOf" srcId="{73DDC67E-E1B7-4E4D-B6E8-49B26AA2AB29}" destId="{9A1389C2-FFB4-4605-97EC-BEDFD46C04E1}" srcOrd="0" destOrd="0" presId="urn:microsoft.com/office/officeart/2005/8/layout/radial4"/>
    <dgm:cxn modelId="{1F367071-232B-4B79-B969-6BCA48441454}" type="presOf" srcId="{837384A9-13FC-4C91-8B07-49E3385C6A21}" destId="{BA671F99-E99E-4C7D-A971-AD3D648B5378}" srcOrd="0" destOrd="0" presId="urn:microsoft.com/office/officeart/2005/8/layout/radial4"/>
    <dgm:cxn modelId="{FF7795CA-A803-49D7-A7CC-7E9C01B6D83B}" type="presOf" srcId="{4C91BD39-C624-47B7-8493-73E641BFD1DC}" destId="{6AA2C844-3869-415C-935A-CB8FC77766B3}" srcOrd="0" destOrd="0" presId="urn:microsoft.com/office/officeart/2005/8/layout/radial4"/>
    <dgm:cxn modelId="{CD2C0DF6-72BF-4754-8AB0-DF70DD9D1DFC}" type="presOf" srcId="{8153DDFE-B6A9-4677-99B6-B5BA0BA317D0}" destId="{A92EDB0B-E8B5-4F26-B3C6-E5B44C1BF9D7}" srcOrd="0" destOrd="0" presId="urn:microsoft.com/office/officeart/2005/8/layout/radial4"/>
    <dgm:cxn modelId="{4D0F5E1A-BA6B-4939-8EBC-847C100D3BF5}" type="presOf" srcId="{0DC0AB5E-EB10-4553-ADFF-8FFEA4386DCC}" destId="{376D471A-0A1E-418D-B164-813E7A18A771}" srcOrd="0" destOrd="0" presId="urn:microsoft.com/office/officeart/2005/8/layout/radial4"/>
    <dgm:cxn modelId="{D0C37EFA-2BF5-4AD6-8905-6D3911D4283C}" srcId="{FB43A752-68E5-4487-B478-51030FB840A3}" destId="{1BA0BB20-DA22-4AA6-B5ED-BA1581120C43}" srcOrd="7" destOrd="0" parTransId="{940FCEEA-4982-42E3-B36C-C791478DBC8E}" sibTransId="{A4BA41F7-1193-49DE-B8E5-7B985E24E5D5}"/>
    <dgm:cxn modelId="{2421BAF2-41DE-49E0-92BD-76A648A2F57F}" srcId="{FB43A752-68E5-4487-B478-51030FB840A3}" destId="{4C91BD39-C624-47B7-8493-73E641BFD1DC}" srcOrd="2" destOrd="0" parTransId="{0DC0AB5E-EB10-4553-ADFF-8FFEA4386DCC}" sibTransId="{309E9E94-BFA4-4044-9249-CD7BB17EBEBC}"/>
    <dgm:cxn modelId="{3806D82C-8F9E-4594-A7BC-03C8645763BD}" type="presOf" srcId="{88CD4E14-2F1B-4D51-8749-DB0941139E6B}" destId="{6E8801EE-EA75-4488-915D-15E480C286B0}" srcOrd="0" destOrd="0" presId="urn:microsoft.com/office/officeart/2005/8/layout/radial4"/>
    <dgm:cxn modelId="{9A41DE75-BEAF-43E3-9BCF-58BD3B8E1CEA}" srcId="{FB43A752-68E5-4487-B478-51030FB840A3}" destId="{47DDD477-29EE-487C-B9CB-23EE0224D373}" srcOrd="3" destOrd="0" parTransId="{73DDC67E-E1B7-4E4D-B6E8-49B26AA2AB29}" sibTransId="{76BB03B5-07C0-41AC-AC55-2929EE1D4FA5}"/>
    <dgm:cxn modelId="{E11C4211-2267-455E-8099-10CB66F9FE9A}" type="presOf" srcId="{3351E90B-C2B8-46A5-8B96-2073E6856F15}" destId="{876D54AD-D0E7-41BB-9BC6-F264EB2EF517}" srcOrd="0" destOrd="0" presId="urn:microsoft.com/office/officeart/2005/8/layout/radial4"/>
    <dgm:cxn modelId="{84A2A7B0-F67A-482E-A19B-A159713F03E4}" type="presOf" srcId="{47DDD477-29EE-487C-B9CB-23EE0224D373}" destId="{FF2E128A-8E50-44D5-A201-D6D5EC5A4634}" srcOrd="0" destOrd="0" presId="urn:microsoft.com/office/officeart/2005/8/layout/radial4"/>
    <dgm:cxn modelId="{94A3CCDF-ABBF-44F1-9494-BE5E91220506}" srcId="{FB43A752-68E5-4487-B478-51030FB840A3}" destId="{6B82E782-F532-4936-957B-CF1FFDED2D9B}" srcOrd="10" destOrd="0" parTransId="{97173244-91F9-44E0-9E99-8F2983CCA4EE}" sibTransId="{695CC3AA-D9D0-48B4-AC80-B9FB0B97E612}"/>
    <dgm:cxn modelId="{BFAF7841-D604-404C-A559-9FFB56A8379D}" srcId="{FB43A752-68E5-4487-B478-51030FB840A3}" destId="{08ABCE98-20AB-447D-8CA2-A9227B201853}" srcOrd="9" destOrd="0" parTransId="{7E69EF5A-D081-4C3C-8EA1-FFA61FFF3111}" sibTransId="{877D2F7C-7B1C-4E64-A159-E57F59F8B1B0}"/>
    <dgm:cxn modelId="{7A2FFB53-6DC6-49A3-BEB8-6D0DE6927D17}" srcId="{837384A9-13FC-4C91-8B07-49E3385C6A21}" destId="{FB43A752-68E5-4487-B478-51030FB840A3}" srcOrd="0" destOrd="0" parTransId="{69835B96-895E-4F58-A79C-A4575C6199EE}" sibTransId="{18685175-5846-4494-8E34-4E9AF219F61C}"/>
    <dgm:cxn modelId="{E5963ECE-5EC7-4D79-9742-47DAD814646C}" type="presOf" srcId="{6B82E782-F532-4936-957B-CF1FFDED2D9B}" destId="{7F4C48B4-DC83-4485-9039-413DADEA927E}" srcOrd="0" destOrd="0" presId="urn:microsoft.com/office/officeart/2005/8/layout/radial4"/>
    <dgm:cxn modelId="{31DA8B4A-C731-4CDE-8138-C0E4490D17F2}" srcId="{FB43A752-68E5-4487-B478-51030FB840A3}" destId="{94A290EC-2DEA-4AF1-A2F2-3B89F4186A32}" srcOrd="11" destOrd="0" parTransId="{85912578-161D-411C-B041-C8A2C7E08868}" sibTransId="{ED4DFF10-4105-4656-A1EB-792105BE1A8D}"/>
    <dgm:cxn modelId="{C8354F90-034D-4CFB-A790-0949BD4D7706}" type="presOf" srcId="{89DC3E86-15F4-4E45-B6E1-D1A590D1863E}" destId="{0BA7F53C-483C-45D6-BF6F-611D2D3695BC}" srcOrd="0" destOrd="0" presId="urn:microsoft.com/office/officeart/2005/8/layout/radial4"/>
    <dgm:cxn modelId="{AF3C9A57-9418-464E-BE08-A9782D849F24}" type="presOf" srcId="{88D4AA8B-366F-465C-BE44-E677B9C2D7AB}" destId="{55BEA25A-769D-4B15-A68D-2B215B4BD947}" srcOrd="0" destOrd="0" presId="urn:microsoft.com/office/officeart/2005/8/layout/radial4"/>
    <dgm:cxn modelId="{BC37C216-8E41-4FA4-AB91-7A2E6FADE998}" srcId="{FB43A752-68E5-4487-B478-51030FB840A3}" destId="{87E3473E-19D7-487C-B768-5E059960F573}" srcOrd="1" destOrd="0" parTransId="{88CD4E14-2F1B-4D51-8749-DB0941139E6B}" sibTransId="{351E8917-A7FD-4645-BCCF-23846CA3A018}"/>
    <dgm:cxn modelId="{FA5AD8E1-AF77-48AD-84ED-1D0D19AE186D}" type="presOf" srcId="{7E69EF5A-D081-4C3C-8EA1-FFA61FFF3111}" destId="{90F7D5DB-3D99-42AC-AB8D-8A302D3225F3}" srcOrd="0" destOrd="0" presId="urn:microsoft.com/office/officeart/2005/8/layout/radial4"/>
    <dgm:cxn modelId="{58C4133A-C11C-4750-BDD8-54D58241D2BF}" type="presOf" srcId="{AE9FB9D1-91B3-4126-9724-D51BBF570901}" destId="{FAC85DC4-F102-4E22-99C9-CFCB9D08C3F0}" srcOrd="0" destOrd="0" presId="urn:microsoft.com/office/officeart/2005/8/layout/radial4"/>
    <dgm:cxn modelId="{B2320D5C-5857-4207-A1F9-9C5CC319BF88}" type="presOf" srcId="{08ABCE98-20AB-447D-8CA2-A9227B201853}" destId="{79C2A874-9913-4410-BE1E-48C191BDB835}" srcOrd="0" destOrd="0" presId="urn:microsoft.com/office/officeart/2005/8/layout/radial4"/>
    <dgm:cxn modelId="{43477E66-554C-41E4-B74F-F9697458060C}" type="presOf" srcId="{19947A6D-19E3-4830-99BE-2DBE2FEF6CF5}" destId="{6EEBB942-CA70-41C7-B546-6BB4BD6CEF21}" srcOrd="0" destOrd="0" presId="urn:microsoft.com/office/officeart/2005/8/layout/radial4"/>
    <dgm:cxn modelId="{6785E2BF-F55F-4C32-9998-793C27D85EB6}" type="presOf" srcId="{85912578-161D-411C-B041-C8A2C7E08868}" destId="{BC9D88B6-5831-4397-BF28-2A75DDEF990B}" srcOrd="0" destOrd="0" presId="urn:microsoft.com/office/officeart/2005/8/layout/radial4"/>
    <dgm:cxn modelId="{718E2969-5CA1-4145-A885-10A89B42348C}" type="presOf" srcId="{97173244-91F9-44E0-9E99-8F2983CCA4EE}" destId="{E9677648-00B9-43EA-B60E-533F96311B8D}" srcOrd="0" destOrd="0" presId="urn:microsoft.com/office/officeart/2005/8/layout/radial4"/>
    <dgm:cxn modelId="{BA8D5F1B-43E8-4C34-99A1-DFE588598F18}" type="presOf" srcId="{87E3473E-19D7-487C-B768-5E059960F573}" destId="{5A249E4C-D7DC-4186-8108-19021D237DDC}" srcOrd="0" destOrd="0" presId="urn:microsoft.com/office/officeart/2005/8/layout/radial4"/>
    <dgm:cxn modelId="{90F113BD-B113-4DF4-8A49-67B9C5E5339D}" type="presOf" srcId="{042AB26C-C5BD-4E45-BD68-73C1F422FAA9}" destId="{747B5663-1776-4A34-8531-93DD84F467ED}" srcOrd="0" destOrd="0" presId="urn:microsoft.com/office/officeart/2005/8/layout/radial4"/>
    <dgm:cxn modelId="{F2444E9A-FD02-442E-A058-4640FD5F4D89}" type="presOf" srcId="{439B7507-5093-424D-B58D-F6740B78F23F}" destId="{525BBC7F-28D8-44F1-B28C-303B0AEAB505}" srcOrd="0" destOrd="0" presId="urn:microsoft.com/office/officeart/2005/8/layout/radial4"/>
    <dgm:cxn modelId="{C11EB402-08E3-40A6-83A6-EA1433197BCC}" srcId="{FB43A752-68E5-4487-B478-51030FB840A3}" destId="{8153DDFE-B6A9-4677-99B6-B5BA0BA317D0}" srcOrd="8" destOrd="0" parTransId="{89DC3E86-15F4-4E45-B6E1-D1A590D1863E}" sibTransId="{97569B6F-41B3-419C-AA67-F10EEDE04F9E}"/>
    <dgm:cxn modelId="{323F6A64-6593-44EB-8337-98FB7FBD21CE}" type="presOf" srcId="{940FCEEA-4982-42E3-B36C-C791478DBC8E}" destId="{E9040D46-69CC-4A80-8E5C-7A3912D383AB}" srcOrd="0" destOrd="0" presId="urn:microsoft.com/office/officeart/2005/8/layout/radial4"/>
    <dgm:cxn modelId="{FC972805-3890-4667-8AAB-0BDFCA56FA87}" type="presOf" srcId="{627F91F5-9274-4916-BD24-4DC369D03FE6}" destId="{410FB2E4-61EF-4713-84CF-94B6EB72D08B}" srcOrd="0" destOrd="0" presId="urn:microsoft.com/office/officeart/2005/8/layout/radial4"/>
    <dgm:cxn modelId="{CAA6E2FD-0C60-4C8C-88C1-E471CAEABF14}" type="presOf" srcId="{FB43A752-68E5-4487-B478-51030FB840A3}" destId="{6F28E06F-EDC7-46C4-BB47-243B7832FDFC}" srcOrd="0" destOrd="0" presId="urn:microsoft.com/office/officeart/2005/8/layout/radial4"/>
    <dgm:cxn modelId="{94F309FC-A415-4638-B8FD-4B66A15564AF}" srcId="{FB43A752-68E5-4487-B478-51030FB840A3}" destId="{627F91F5-9274-4916-BD24-4DC369D03FE6}" srcOrd="4" destOrd="0" parTransId="{378247FC-DE45-40A0-A0A5-733C37B10C4D}" sibTransId="{72741E21-BA95-4743-9796-6A4B437D51B3}"/>
    <dgm:cxn modelId="{96C45390-1230-474C-A632-8D6DEB30E0E5}" srcId="{FB43A752-68E5-4487-B478-51030FB840A3}" destId="{AE9FB9D1-91B3-4126-9724-D51BBF570901}" srcOrd="0" destOrd="0" parTransId="{042AB26C-C5BD-4E45-BD68-73C1F422FAA9}" sibTransId="{1C62217D-C4B9-4DF2-A040-7FAD3DB92057}"/>
    <dgm:cxn modelId="{34537157-FF4A-4F56-9452-E106F5750B00}" type="presOf" srcId="{378247FC-DE45-40A0-A0A5-733C37B10C4D}" destId="{7A7F89CD-D7E1-49D7-8F6B-EC5ADD0E7E11}" srcOrd="0" destOrd="0" presId="urn:microsoft.com/office/officeart/2005/8/layout/radial4"/>
    <dgm:cxn modelId="{8B8D8A78-A798-4AD6-974B-7F18E292A462}" type="presOf" srcId="{1BA0BB20-DA22-4AA6-B5ED-BA1581120C43}" destId="{47FBD5E8-F63C-4464-BD3B-143FA70B9312}" srcOrd="0" destOrd="0" presId="urn:microsoft.com/office/officeart/2005/8/layout/radial4"/>
    <dgm:cxn modelId="{AC221B78-E73F-47F9-99A5-2660B186FD25}" srcId="{FB43A752-68E5-4487-B478-51030FB840A3}" destId="{19947A6D-19E3-4830-99BE-2DBE2FEF6CF5}" srcOrd="6" destOrd="0" parTransId="{439B7507-5093-424D-B58D-F6740B78F23F}" sibTransId="{B6D8FEC4-A8F2-4FDE-8060-BFD5811DED5C}"/>
    <dgm:cxn modelId="{9E444E25-5116-4120-ABDE-116E643A323E}" srcId="{FB43A752-68E5-4487-B478-51030FB840A3}" destId="{88D4AA8B-366F-465C-BE44-E677B9C2D7AB}" srcOrd="5" destOrd="0" parTransId="{3351E90B-C2B8-46A5-8B96-2073E6856F15}" sibTransId="{64F0A44C-DE26-4760-810E-FD54E119E271}"/>
    <dgm:cxn modelId="{13C158C4-DC92-4C11-ACC4-5A471339E121}" type="presOf" srcId="{94A290EC-2DEA-4AF1-A2F2-3B89F4186A32}" destId="{A470FDAA-CD79-456C-923D-11A53FAA7FFA}" srcOrd="0" destOrd="0" presId="urn:microsoft.com/office/officeart/2005/8/layout/radial4"/>
    <dgm:cxn modelId="{B24DA2F8-F441-4A17-9746-C53F806AD8C4}" type="presParOf" srcId="{BA671F99-E99E-4C7D-A971-AD3D648B5378}" destId="{6F28E06F-EDC7-46C4-BB47-243B7832FDFC}" srcOrd="0" destOrd="0" presId="urn:microsoft.com/office/officeart/2005/8/layout/radial4"/>
    <dgm:cxn modelId="{75126D9E-58A4-4105-8745-FB8F6CEA9BD9}" type="presParOf" srcId="{BA671F99-E99E-4C7D-A971-AD3D648B5378}" destId="{747B5663-1776-4A34-8531-93DD84F467ED}" srcOrd="1" destOrd="0" presId="urn:microsoft.com/office/officeart/2005/8/layout/radial4"/>
    <dgm:cxn modelId="{539933CB-BB09-4E22-AA91-D23AA1B7C304}" type="presParOf" srcId="{BA671F99-E99E-4C7D-A971-AD3D648B5378}" destId="{FAC85DC4-F102-4E22-99C9-CFCB9D08C3F0}" srcOrd="2" destOrd="0" presId="urn:microsoft.com/office/officeart/2005/8/layout/radial4"/>
    <dgm:cxn modelId="{BBE9A7D9-3508-4A00-89E4-2E9B8384FC6C}" type="presParOf" srcId="{BA671F99-E99E-4C7D-A971-AD3D648B5378}" destId="{6E8801EE-EA75-4488-915D-15E480C286B0}" srcOrd="3" destOrd="0" presId="urn:microsoft.com/office/officeart/2005/8/layout/radial4"/>
    <dgm:cxn modelId="{7DC58A8C-10F4-493F-BADB-82CD541D6E92}" type="presParOf" srcId="{BA671F99-E99E-4C7D-A971-AD3D648B5378}" destId="{5A249E4C-D7DC-4186-8108-19021D237DDC}" srcOrd="4" destOrd="0" presId="urn:microsoft.com/office/officeart/2005/8/layout/radial4"/>
    <dgm:cxn modelId="{8344D67F-F206-44DC-96BB-6D2471267AEB}" type="presParOf" srcId="{BA671F99-E99E-4C7D-A971-AD3D648B5378}" destId="{376D471A-0A1E-418D-B164-813E7A18A771}" srcOrd="5" destOrd="0" presId="urn:microsoft.com/office/officeart/2005/8/layout/radial4"/>
    <dgm:cxn modelId="{AD6B3096-049C-45AC-85E3-8E53DA3A64C6}" type="presParOf" srcId="{BA671F99-E99E-4C7D-A971-AD3D648B5378}" destId="{6AA2C844-3869-415C-935A-CB8FC77766B3}" srcOrd="6" destOrd="0" presId="urn:microsoft.com/office/officeart/2005/8/layout/radial4"/>
    <dgm:cxn modelId="{6F286B1F-477B-4BB5-A9C8-7B744749AB44}" type="presParOf" srcId="{BA671F99-E99E-4C7D-A971-AD3D648B5378}" destId="{9A1389C2-FFB4-4605-97EC-BEDFD46C04E1}" srcOrd="7" destOrd="0" presId="urn:microsoft.com/office/officeart/2005/8/layout/radial4"/>
    <dgm:cxn modelId="{26F3D1D7-2607-4710-BB01-E470215ED9DF}" type="presParOf" srcId="{BA671F99-E99E-4C7D-A971-AD3D648B5378}" destId="{FF2E128A-8E50-44D5-A201-D6D5EC5A4634}" srcOrd="8" destOrd="0" presId="urn:microsoft.com/office/officeart/2005/8/layout/radial4"/>
    <dgm:cxn modelId="{DCBCA0C1-0801-4C26-B47E-76B1E969C622}" type="presParOf" srcId="{BA671F99-E99E-4C7D-A971-AD3D648B5378}" destId="{7A7F89CD-D7E1-49D7-8F6B-EC5ADD0E7E11}" srcOrd="9" destOrd="0" presId="urn:microsoft.com/office/officeart/2005/8/layout/radial4"/>
    <dgm:cxn modelId="{9D446981-7DC0-4C22-B997-B9255C14DB6C}" type="presParOf" srcId="{BA671F99-E99E-4C7D-A971-AD3D648B5378}" destId="{410FB2E4-61EF-4713-84CF-94B6EB72D08B}" srcOrd="10" destOrd="0" presId="urn:microsoft.com/office/officeart/2005/8/layout/radial4"/>
    <dgm:cxn modelId="{C43041BA-0AFE-47A6-A98E-02F0A6472A78}" type="presParOf" srcId="{BA671F99-E99E-4C7D-A971-AD3D648B5378}" destId="{876D54AD-D0E7-41BB-9BC6-F264EB2EF517}" srcOrd="11" destOrd="0" presId="urn:microsoft.com/office/officeart/2005/8/layout/radial4"/>
    <dgm:cxn modelId="{20A1F665-1F9E-4E87-B573-D9A9CB559F9B}" type="presParOf" srcId="{BA671F99-E99E-4C7D-A971-AD3D648B5378}" destId="{55BEA25A-769D-4B15-A68D-2B215B4BD947}" srcOrd="12" destOrd="0" presId="urn:microsoft.com/office/officeart/2005/8/layout/radial4"/>
    <dgm:cxn modelId="{275C04AA-2534-4241-B383-D3B74B8C0022}" type="presParOf" srcId="{BA671F99-E99E-4C7D-A971-AD3D648B5378}" destId="{525BBC7F-28D8-44F1-B28C-303B0AEAB505}" srcOrd="13" destOrd="0" presId="urn:microsoft.com/office/officeart/2005/8/layout/radial4"/>
    <dgm:cxn modelId="{687EC0C1-B74C-4C72-9BD2-88A24C97FFF0}" type="presParOf" srcId="{BA671F99-E99E-4C7D-A971-AD3D648B5378}" destId="{6EEBB942-CA70-41C7-B546-6BB4BD6CEF21}" srcOrd="14" destOrd="0" presId="urn:microsoft.com/office/officeart/2005/8/layout/radial4"/>
    <dgm:cxn modelId="{EBF8F009-E6B2-401D-A797-D205A2AC2FA1}" type="presParOf" srcId="{BA671F99-E99E-4C7D-A971-AD3D648B5378}" destId="{E9040D46-69CC-4A80-8E5C-7A3912D383AB}" srcOrd="15" destOrd="0" presId="urn:microsoft.com/office/officeart/2005/8/layout/radial4"/>
    <dgm:cxn modelId="{48801A07-1242-4E69-97B6-676391A9BA82}" type="presParOf" srcId="{BA671F99-E99E-4C7D-A971-AD3D648B5378}" destId="{47FBD5E8-F63C-4464-BD3B-143FA70B9312}" srcOrd="16" destOrd="0" presId="urn:microsoft.com/office/officeart/2005/8/layout/radial4"/>
    <dgm:cxn modelId="{7E9DE3FE-0C8D-4FA3-80D9-CBB2DBE584DD}" type="presParOf" srcId="{BA671F99-E99E-4C7D-A971-AD3D648B5378}" destId="{0BA7F53C-483C-45D6-BF6F-611D2D3695BC}" srcOrd="17" destOrd="0" presId="urn:microsoft.com/office/officeart/2005/8/layout/radial4"/>
    <dgm:cxn modelId="{B85CBFF0-0845-42BD-93C2-969A4F649330}" type="presParOf" srcId="{BA671F99-E99E-4C7D-A971-AD3D648B5378}" destId="{A92EDB0B-E8B5-4F26-B3C6-E5B44C1BF9D7}" srcOrd="18" destOrd="0" presId="urn:microsoft.com/office/officeart/2005/8/layout/radial4"/>
    <dgm:cxn modelId="{A0BF3296-CE88-467A-936A-A38916D0AD23}" type="presParOf" srcId="{BA671F99-E99E-4C7D-A971-AD3D648B5378}" destId="{90F7D5DB-3D99-42AC-AB8D-8A302D3225F3}" srcOrd="19" destOrd="0" presId="urn:microsoft.com/office/officeart/2005/8/layout/radial4"/>
    <dgm:cxn modelId="{7C6E95C0-DAE6-4EB7-A36E-E2AB0D07F234}" type="presParOf" srcId="{BA671F99-E99E-4C7D-A971-AD3D648B5378}" destId="{79C2A874-9913-4410-BE1E-48C191BDB835}" srcOrd="20" destOrd="0" presId="urn:microsoft.com/office/officeart/2005/8/layout/radial4"/>
    <dgm:cxn modelId="{57D0BCFA-E679-4712-A40A-A1E908E77052}" type="presParOf" srcId="{BA671F99-E99E-4C7D-A971-AD3D648B5378}" destId="{E9677648-00B9-43EA-B60E-533F96311B8D}" srcOrd="21" destOrd="0" presId="urn:microsoft.com/office/officeart/2005/8/layout/radial4"/>
    <dgm:cxn modelId="{AA81A065-F71C-4D9C-AC82-EFB3CD73477C}" type="presParOf" srcId="{BA671F99-E99E-4C7D-A971-AD3D648B5378}" destId="{7F4C48B4-DC83-4485-9039-413DADEA927E}" srcOrd="22" destOrd="0" presId="urn:microsoft.com/office/officeart/2005/8/layout/radial4"/>
    <dgm:cxn modelId="{894D0377-1849-4B7A-A67F-92CB818F4810}" type="presParOf" srcId="{BA671F99-E99E-4C7D-A971-AD3D648B5378}" destId="{BC9D88B6-5831-4397-BF28-2A75DDEF990B}" srcOrd="23" destOrd="0" presId="urn:microsoft.com/office/officeart/2005/8/layout/radial4"/>
    <dgm:cxn modelId="{33A525FC-6FC5-42C8-822F-1D8BD06EBF2A}" type="presParOf" srcId="{BA671F99-E99E-4C7D-A971-AD3D648B5378}" destId="{A470FDAA-CD79-456C-923D-11A53FAA7FFA}" srcOrd="24"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D7AEE7-181C-4475-925F-713526FAC0A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59F0A829-FCB7-4B9B-B98B-290F1CB98D0D}">
      <dgm:prSet phldrT="[Text]" custT="1"/>
      <dgm:spPr/>
      <dgm:t>
        <a:bodyPr/>
        <a:lstStyle/>
        <a:p>
          <a:pPr>
            <a:lnSpc>
              <a:spcPct val="100000"/>
            </a:lnSpc>
            <a:spcAft>
              <a:spcPts val="0"/>
            </a:spcAft>
          </a:pPr>
          <a:r>
            <a:rPr lang="en-US" sz="2400" dirty="0" smtClean="0"/>
            <a:t>Why should you articulate a mentoring philosophy</a:t>
          </a:r>
        </a:p>
        <a:p>
          <a:pPr>
            <a:lnSpc>
              <a:spcPct val="100000"/>
            </a:lnSpc>
            <a:spcAft>
              <a:spcPts val="0"/>
            </a:spcAft>
          </a:pPr>
          <a:r>
            <a:rPr lang="en-US" sz="1800" dirty="0" smtClean="0"/>
            <a:t> - As a guide in difficult situations</a:t>
          </a:r>
        </a:p>
        <a:p>
          <a:pPr>
            <a:lnSpc>
              <a:spcPct val="100000"/>
            </a:lnSpc>
            <a:spcAft>
              <a:spcPts val="0"/>
            </a:spcAft>
          </a:pPr>
          <a:r>
            <a:rPr lang="en-US" sz="1800" dirty="0" smtClean="0"/>
            <a:t>- To attract new mentees and define expectations</a:t>
          </a:r>
        </a:p>
        <a:p>
          <a:pPr>
            <a:lnSpc>
              <a:spcPct val="100000"/>
            </a:lnSpc>
            <a:spcAft>
              <a:spcPts val="0"/>
            </a:spcAft>
          </a:pPr>
          <a:r>
            <a:rPr lang="en-US" sz="1800" dirty="0" smtClean="0"/>
            <a:t>- Draw on your philosophy for grant applications, promotion packets, job applications, etc.</a:t>
          </a:r>
          <a:endParaRPr lang="en-US" sz="2400" dirty="0"/>
        </a:p>
      </dgm:t>
    </dgm:pt>
    <dgm:pt modelId="{346CEE0A-5CEE-42E5-9C1C-0D5EA2FA2B58}" type="parTrans" cxnId="{97790788-E2AD-4512-86E1-DFE19338D222}">
      <dgm:prSet/>
      <dgm:spPr/>
      <dgm:t>
        <a:bodyPr/>
        <a:lstStyle/>
        <a:p>
          <a:endParaRPr lang="en-US"/>
        </a:p>
      </dgm:t>
    </dgm:pt>
    <dgm:pt modelId="{4A74E605-0F6A-47A2-AD2B-991F4D88C2DD}" type="sibTrans" cxnId="{97790788-E2AD-4512-86E1-DFE19338D222}">
      <dgm:prSet/>
      <dgm:spPr/>
      <dgm:t>
        <a:bodyPr/>
        <a:lstStyle/>
        <a:p>
          <a:endParaRPr lang="en-US"/>
        </a:p>
      </dgm:t>
    </dgm:pt>
    <dgm:pt modelId="{EBB6FE89-F53B-411B-BC9B-8E2C8A2BE0D4}">
      <dgm:prSet phldrT="[Text]" custT="1"/>
      <dgm:spPr/>
      <dgm:t>
        <a:bodyPr/>
        <a:lstStyle/>
        <a:p>
          <a:pPr>
            <a:lnSpc>
              <a:spcPct val="100000"/>
            </a:lnSpc>
            <a:spcAft>
              <a:spcPts val="0"/>
            </a:spcAft>
          </a:pPr>
          <a:r>
            <a:rPr lang="en-US" sz="2400" dirty="0" smtClean="0"/>
            <a:t>How to develop a mentoring philosophy</a:t>
          </a:r>
        </a:p>
        <a:p>
          <a:pPr>
            <a:lnSpc>
              <a:spcPct val="100000"/>
            </a:lnSpc>
            <a:spcAft>
              <a:spcPts val="0"/>
            </a:spcAft>
          </a:pPr>
          <a:r>
            <a:rPr lang="en-US" sz="1800" dirty="0" smtClean="0"/>
            <a:t>-Why is mentoring important to you?</a:t>
          </a:r>
        </a:p>
        <a:p>
          <a:pPr>
            <a:lnSpc>
              <a:spcPct val="100000"/>
            </a:lnSpc>
            <a:spcAft>
              <a:spcPts val="0"/>
            </a:spcAft>
          </a:pPr>
          <a:r>
            <a:rPr lang="en-US" sz="1800" dirty="0" smtClean="0"/>
            <a:t>-What do you most deeply want as a mentor?</a:t>
          </a:r>
        </a:p>
        <a:p>
          <a:pPr>
            <a:lnSpc>
              <a:spcPct val="100000"/>
            </a:lnSpc>
            <a:spcAft>
              <a:spcPts val="0"/>
            </a:spcAft>
          </a:pPr>
          <a:r>
            <a:rPr lang="en-US" sz="1800" dirty="0" smtClean="0"/>
            <a:t>-What is your guiding life philosophy? Can it be applied to mentorship?</a:t>
          </a:r>
        </a:p>
        <a:p>
          <a:pPr>
            <a:lnSpc>
              <a:spcPct val="100000"/>
            </a:lnSpc>
            <a:spcAft>
              <a:spcPts val="0"/>
            </a:spcAft>
          </a:pPr>
          <a:r>
            <a:rPr lang="en-US" sz="1800" dirty="0" smtClean="0"/>
            <a:t>- Where does mentorship fit into your professional identity?</a:t>
          </a:r>
        </a:p>
        <a:p>
          <a:pPr>
            <a:lnSpc>
              <a:spcPct val="100000"/>
            </a:lnSpc>
            <a:spcAft>
              <a:spcPts val="0"/>
            </a:spcAft>
          </a:pPr>
          <a:r>
            <a:rPr lang="en-US" sz="1800" dirty="0" smtClean="0"/>
            <a:t>-How do you want mentees to feel after interaction with you?</a:t>
          </a:r>
          <a:endParaRPr lang="en-US" sz="1800" dirty="0"/>
        </a:p>
      </dgm:t>
    </dgm:pt>
    <dgm:pt modelId="{9F7804CA-2A86-4262-8246-97351BC3516A}" type="parTrans" cxnId="{CC025ADD-B449-4FE9-8BD7-5955318E6F7D}">
      <dgm:prSet/>
      <dgm:spPr/>
      <dgm:t>
        <a:bodyPr/>
        <a:lstStyle/>
        <a:p>
          <a:endParaRPr lang="en-US"/>
        </a:p>
      </dgm:t>
    </dgm:pt>
    <dgm:pt modelId="{B88A9646-A988-4B3A-86BE-4928534FE95A}" type="sibTrans" cxnId="{CC025ADD-B449-4FE9-8BD7-5955318E6F7D}">
      <dgm:prSet/>
      <dgm:spPr/>
      <dgm:t>
        <a:bodyPr/>
        <a:lstStyle/>
        <a:p>
          <a:endParaRPr lang="en-US"/>
        </a:p>
      </dgm:t>
    </dgm:pt>
    <dgm:pt modelId="{B806CD86-0EB1-441D-A264-ECBA913DEF89}">
      <dgm:prSet phldrT="[Text]" custT="1"/>
      <dgm:spPr/>
      <dgm:t>
        <a:bodyPr/>
        <a:lstStyle/>
        <a:p>
          <a:pPr>
            <a:lnSpc>
              <a:spcPct val="100000"/>
            </a:lnSpc>
            <a:spcAft>
              <a:spcPts val="0"/>
            </a:spcAft>
          </a:pPr>
          <a:r>
            <a:rPr lang="en-US" sz="2400" dirty="0" smtClean="0"/>
            <a:t>Mentoring skills to consider including</a:t>
          </a:r>
        </a:p>
        <a:p>
          <a:pPr>
            <a:lnSpc>
              <a:spcPct val="100000"/>
            </a:lnSpc>
            <a:spcAft>
              <a:spcPts val="0"/>
            </a:spcAft>
          </a:pPr>
          <a:r>
            <a:rPr lang="en-US" sz="1800" dirty="0" smtClean="0"/>
            <a:t>- Communication</a:t>
          </a:r>
        </a:p>
        <a:p>
          <a:pPr>
            <a:lnSpc>
              <a:spcPct val="100000"/>
            </a:lnSpc>
            <a:spcAft>
              <a:spcPts val="0"/>
            </a:spcAft>
          </a:pPr>
          <a:r>
            <a:rPr lang="en-US" sz="1800" dirty="0" smtClean="0"/>
            <a:t>- Aligning expectations</a:t>
          </a:r>
        </a:p>
        <a:p>
          <a:pPr>
            <a:lnSpc>
              <a:spcPct val="100000"/>
            </a:lnSpc>
            <a:spcAft>
              <a:spcPts val="0"/>
            </a:spcAft>
          </a:pPr>
          <a:r>
            <a:rPr lang="en-US" sz="1800" dirty="0" smtClean="0"/>
            <a:t>- Fostering independence</a:t>
          </a:r>
        </a:p>
        <a:p>
          <a:pPr>
            <a:lnSpc>
              <a:spcPct val="100000"/>
            </a:lnSpc>
            <a:spcAft>
              <a:spcPts val="0"/>
            </a:spcAft>
          </a:pPr>
          <a:r>
            <a:rPr lang="en-US" sz="1800" dirty="0" smtClean="0"/>
            <a:t>- Promoting professional development</a:t>
          </a:r>
        </a:p>
        <a:p>
          <a:pPr>
            <a:lnSpc>
              <a:spcPct val="100000"/>
            </a:lnSpc>
            <a:spcAft>
              <a:spcPts val="0"/>
            </a:spcAft>
          </a:pPr>
          <a:r>
            <a:rPr lang="en-US" sz="1800" dirty="0" smtClean="0"/>
            <a:t>- Supporting equity and inclusion</a:t>
          </a:r>
          <a:endParaRPr lang="en-US" sz="1800" dirty="0"/>
        </a:p>
      </dgm:t>
    </dgm:pt>
    <dgm:pt modelId="{88512EF9-D4F0-468F-B2AE-65CE6AD88DF3}" type="parTrans" cxnId="{11D1DDB7-E3E3-4553-9CDF-788F4DEDC7C8}">
      <dgm:prSet/>
      <dgm:spPr/>
      <dgm:t>
        <a:bodyPr/>
        <a:lstStyle/>
        <a:p>
          <a:endParaRPr lang="en-US"/>
        </a:p>
      </dgm:t>
    </dgm:pt>
    <dgm:pt modelId="{60018CBC-9E4B-4055-84A2-C0E71455708D}" type="sibTrans" cxnId="{11D1DDB7-E3E3-4553-9CDF-788F4DEDC7C8}">
      <dgm:prSet/>
      <dgm:spPr/>
      <dgm:t>
        <a:bodyPr/>
        <a:lstStyle/>
        <a:p>
          <a:endParaRPr lang="en-US"/>
        </a:p>
      </dgm:t>
    </dgm:pt>
    <dgm:pt modelId="{33E6D73E-814A-4DB4-939E-01EA85A9E1F3}" type="pres">
      <dgm:prSet presAssocID="{64D7AEE7-181C-4475-925F-713526FAC0AE}" presName="Name0" presStyleCnt="0">
        <dgm:presLayoutVars>
          <dgm:chMax val="7"/>
          <dgm:chPref val="7"/>
          <dgm:dir/>
        </dgm:presLayoutVars>
      </dgm:prSet>
      <dgm:spPr/>
    </dgm:pt>
    <dgm:pt modelId="{1DCC136A-ACAE-4274-865C-63576ECCB1CA}" type="pres">
      <dgm:prSet presAssocID="{64D7AEE7-181C-4475-925F-713526FAC0AE}" presName="Name1" presStyleCnt="0"/>
      <dgm:spPr/>
    </dgm:pt>
    <dgm:pt modelId="{A2135544-715E-4E80-B24B-573B9CB4CC9E}" type="pres">
      <dgm:prSet presAssocID="{64D7AEE7-181C-4475-925F-713526FAC0AE}" presName="cycle" presStyleCnt="0"/>
      <dgm:spPr/>
    </dgm:pt>
    <dgm:pt modelId="{C67DFACF-E170-4CCC-A84C-9CC6B5D1DC9C}" type="pres">
      <dgm:prSet presAssocID="{64D7AEE7-181C-4475-925F-713526FAC0AE}" presName="srcNode" presStyleLbl="node1" presStyleIdx="0" presStyleCnt="3"/>
      <dgm:spPr/>
    </dgm:pt>
    <dgm:pt modelId="{5B6837E6-D502-41C4-8AC8-8DA3515D6545}" type="pres">
      <dgm:prSet presAssocID="{64D7AEE7-181C-4475-925F-713526FAC0AE}" presName="conn" presStyleLbl="parChTrans1D2" presStyleIdx="0" presStyleCnt="1"/>
      <dgm:spPr/>
    </dgm:pt>
    <dgm:pt modelId="{F51C0B1C-BC36-41B9-95B2-F2C9981C87CC}" type="pres">
      <dgm:prSet presAssocID="{64D7AEE7-181C-4475-925F-713526FAC0AE}" presName="extraNode" presStyleLbl="node1" presStyleIdx="0" presStyleCnt="3"/>
      <dgm:spPr/>
    </dgm:pt>
    <dgm:pt modelId="{B48A4DC4-70A7-4696-9DDC-50137FF2182D}" type="pres">
      <dgm:prSet presAssocID="{64D7AEE7-181C-4475-925F-713526FAC0AE}" presName="dstNode" presStyleLbl="node1" presStyleIdx="0" presStyleCnt="3"/>
      <dgm:spPr/>
    </dgm:pt>
    <dgm:pt modelId="{D75EDC71-4154-4659-970D-32FC0C0F7D35}" type="pres">
      <dgm:prSet presAssocID="{59F0A829-FCB7-4B9B-B98B-290F1CB98D0D}" presName="text_1" presStyleLbl="node1" presStyleIdx="0" presStyleCnt="3" custScaleY="144808" custLinFactNeighborX="75" custLinFactNeighborY="-7544">
        <dgm:presLayoutVars>
          <dgm:bulletEnabled val="1"/>
        </dgm:presLayoutVars>
      </dgm:prSet>
      <dgm:spPr/>
      <dgm:t>
        <a:bodyPr/>
        <a:lstStyle/>
        <a:p>
          <a:endParaRPr lang="en-US"/>
        </a:p>
      </dgm:t>
    </dgm:pt>
    <dgm:pt modelId="{EDBA0407-F0DA-4684-84F4-7EA7C6C4CCDF}" type="pres">
      <dgm:prSet presAssocID="{59F0A829-FCB7-4B9B-B98B-290F1CB98D0D}" presName="accent_1" presStyleCnt="0"/>
      <dgm:spPr/>
    </dgm:pt>
    <dgm:pt modelId="{D692D6A2-E091-4109-83AF-D755F592412F}" type="pres">
      <dgm:prSet presAssocID="{59F0A829-FCB7-4B9B-B98B-290F1CB98D0D}" presName="accentRepeatNode" presStyleLbl="solidFgAcc1" presStyleIdx="0" presStyleCnt="3"/>
      <dgm:spPr/>
    </dgm:pt>
    <dgm:pt modelId="{B0FD16BC-1C74-4373-BC8F-9756C11286F8}" type="pres">
      <dgm:prSet presAssocID="{EBB6FE89-F53B-411B-BC9B-8E2C8A2BE0D4}" presName="text_2" presStyleLbl="node1" presStyleIdx="1" presStyleCnt="3" custScaleY="170806">
        <dgm:presLayoutVars>
          <dgm:bulletEnabled val="1"/>
        </dgm:presLayoutVars>
      </dgm:prSet>
      <dgm:spPr/>
      <dgm:t>
        <a:bodyPr/>
        <a:lstStyle/>
        <a:p>
          <a:endParaRPr lang="en-US"/>
        </a:p>
      </dgm:t>
    </dgm:pt>
    <dgm:pt modelId="{EF2DB1DD-7D3D-417C-BF57-CB52748B8888}" type="pres">
      <dgm:prSet presAssocID="{EBB6FE89-F53B-411B-BC9B-8E2C8A2BE0D4}" presName="accent_2" presStyleCnt="0"/>
      <dgm:spPr/>
    </dgm:pt>
    <dgm:pt modelId="{EEE4A331-A211-4656-B74D-476E76CB5873}" type="pres">
      <dgm:prSet presAssocID="{EBB6FE89-F53B-411B-BC9B-8E2C8A2BE0D4}" presName="accentRepeatNode" presStyleLbl="solidFgAcc1" presStyleIdx="1" presStyleCnt="3"/>
      <dgm:spPr/>
    </dgm:pt>
    <dgm:pt modelId="{7564E56C-BD43-4087-9B9B-BCA8E989888E}" type="pres">
      <dgm:prSet presAssocID="{B806CD86-0EB1-441D-A264-ECBA913DEF89}" presName="text_3" presStyleLbl="node1" presStyleIdx="2" presStyleCnt="3" custScaleY="144557" custLinFactNeighborX="141" custLinFactNeighborY="8694">
        <dgm:presLayoutVars>
          <dgm:bulletEnabled val="1"/>
        </dgm:presLayoutVars>
      </dgm:prSet>
      <dgm:spPr/>
      <dgm:t>
        <a:bodyPr/>
        <a:lstStyle/>
        <a:p>
          <a:endParaRPr lang="en-US"/>
        </a:p>
      </dgm:t>
    </dgm:pt>
    <dgm:pt modelId="{43DC5111-94E7-47FF-9DDF-8AA685C4F089}" type="pres">
      <dgm:prSet presAssocID="{B806CD86-0EB1-441D-A264-ECBA913DEF89}" presName="accent_3" presStyleCnt="0"/>
      <dgm:spPr/>
    </dgm:pt>
    <dgm:pt modelId="{C17D1C78-FF17-454E-AAF5-8D756092A172}" type="pres">
      <dgm:prSet presAssocID="{B806CD86-0EB1-441D-A264-ECBA913DEF89}" presName="accentRepeatNode" presStyleLbl="solidFgAcc1" presStyleIdx="2" presStyleCnt="3"/>
      <dgm:spPr/>
    </dgm:pt>
  </dgm:ptLst>
  <dgm:cxnLst>
    <dgm:cxn modelId="{97790788-E2AD-4512-86E1-DFE19338D222}" srcId="{64D7AEE7-181C-4475-925F-713526FAC0AE}" destId="{59F0A829-FCB7-4B9B-B98B-290F1CB98D0D}" srcOrd="0" destOrd="0" parTransId="{346CEE0A-5CEE-42E5-9C1C-0D5EA2FA2B58}" sibTransId="{4A74E605-0F6A-47A2-AD2B-991F4D88C2DD}"/>
    <dgm:cxn modelId="{7AF0795C-DD89-4C18-B9D8-F3CB44AACB7D}" type="presOf" srcId="{B806CD86-0EB1-441D-A264-ECBA913DEF89}" destId="{7564E56C-BD43-4087-9B9B-BCA8E989888E}" srcOrd="0" destOrd="0" presId="urn:microsoft.com/office/officeart/2008/layout/VerticalCurvedList"/>
    <dgm:cxn modelId="{CC025ADD-B449-4FE9-8BD7-5955318E6F7D}" srcId="{64D7AEE7-181C-4475-925F-713526FAC0AE}" destId="{EBB6FE89-F53B-411B-BC9B-8E2C8A2BE0D4}" srcOrd="1" destOrd="0" parTransId="{9F7804CA-2A86-4262-8246-97351BC3516A}" sibTransId="{B88A9646-A988-4B3A-86BE-4928534FE95A}"/>
    <dgm:cxn modelId="{24FE5B16-3C83-4B49-95A7-2AA8C4460524}" type="presOf" srcId="{4A74E605-0F6A-47A2-AD2B-991F4D88C2DD}" destId="{5B6837E6-D502-41C4-8AC8-8DA3515D6545}" srcOrd="0" destOrd="0" presId="urn:microsoft.com/office/officeart/2008/layout/VerticalCurvedList"/>
    <dgm:cxn modelId="{C66C5FBF-000D-4DED-AB34-27EC0EB083CD}" type="presOf" srcId="{64D7AEE7-181C-4475-925F-713526FAC0AE}" destId="{33E6D73E-814A-4DB4-939E-01EA85A9E1F3}" srcOrd="0" destOrd="0" presId="urn:microsoft.com/office/officeart/2008/layout/VerticalCurvedList"/>
    <dgm:cxn modelId="{11D1DDB7-E3E3-4553-9CDF-788F4DEDC7C8}" srcId="{64D7AEE7-181C-4475-925F-713526FAC0AE}" destId="{B806CD86-0EB1-441D-A264-ECBA913DEF89}" srcOrd="2" destOrd="0" parTransId="{88512EF9-D4F0-468F-B2AE-65CE6AD88DF3}" sibTransId="{60018CBC-9E4B-4055-84A2-C0E71455708D}"/>
    <dgm:cxn modelId="{81B9E2CF-3180-4C1C-8459-1B4FDB48F079}" type="presOf" srcId="{EBB6FE89-F53B-411B-BC9B-8E2C8A2BE0D4}" destId="{B0FD16BC-1C74-4373-BC8F-9756C11286F8}" srcOrd="0" destOrd="0" presId="urn:microsoft.com/office/officeart/2008/layout/VerticalCurvedList"/>
    <dgm:cxn modelId="{D75D2197-B5EB-49A3-B940-7A47E6D6E552}" type="presOf" srcId="{59F0A829-FCB7-4B9B-B98B-290F1CB98D0D}" destId="{D75EDC71-4154-4659-970D-32FC0C0F7D35}" srcOrd="0" destOrd="0" presId="urn:microsoft.com/office/officeart/2008/layout/VerticalCurvedList"/>
    <dgm:cxn modelId="{36F2C551-4022-4702-999F-CAD061290D72}" type="presParOf" srcId="{33E6D73E-814A-4DB4-939E-01EA85A9E1F3}" destId="{1DCC136A-ACAE-4274-865C-63576ECCB1CA}" srcOrd="0" destOrd="0" presId="urn:microsoft.com/office/officeart/2008/layout/VerticalCurvedList"/>
    <dgm:cxn modelId="{F0A29DA5-B823-4020-AFAF-3D6394F9C46E}" type="presParOf" srcId="{1DCC136A-ACAE-4274-865C-63576ECCB1CA}" destId="{A2135544-715E-4E80-B24B-573B9CB4CC9E}" srcOrd="0" destOrd="0" presId="urn:microsoft.com/office/officeart/2008/layout/VerticalCurvedList"/>
    <dgm:cxn modelId="{4EB23CA4-DCD5-4BAF-8ABE-7F541464B6FD}" type="presParOf" srcId="{A2135544-715E-4E80-B24B-573B9CB4CC9E}" destId="{C67DFACF-E170-4CCC-A84C-9CC6B5D1DC9C}" srcOrd="0" destOrd="0" presId="urn:microsoft.com/office/officeart/2008/layout/VerticalCurvedList"/>
    <dgm:cxn modelId="{C0FEF7AC-481F-430A-AB36-1EBC3C9BFE7E}" type="presParOf" srcId="{A2135544-715E-4E80-B24B-573B9CB4CC9E}" destId="{5B6837E6-D502-41C4-8AC8-8DA3515D6545}" srcOrd="1" destOrd="0" presId="urn:microsoft.com/office/officeart/2008/layout/VerticalCurvedList"/>
    <dgm:cxn modelId="{F58500DB-CD29-4EA7-819C-6D0237DF4433}" type="presParOf" srcId="{A2135544-715E-4E80-B24B-573B9CB4CC9E}" destId="{F51C0B1C-BC36-41B9-95B2-F2C9981C87CC}" srcOrd="2" destOrd="0" presId="urn:microsoft.com/office/officeart/2008/layout/VerticalCurvedList"/>
    <dgm:cxn modelId="{7F096BCA-AFA1-4237-977B-9C6B709B2F6F}" type="presParOf" srcId="{A2135544-715E-4E80-B24B-573B9CB4CC9E}" destId="{B48A4DC4-70A7-4696-9DDC-50137FF2182D}" srcOrd="3" destOrd="0" presId="urn:microsoft.com/office/officeart/2008/layout/VerticalCurvedList"/>
    <dgm:cxn modelId="{976A44FB-D005-43C8-9978-248948D33DD7}" type="presParOf" srcId="{1DCC136A-ACAE-4274-865C-63576ECCB1CA}" destId="{D75EDC71-4154-4659-970D-32FC0C0F7D35}" srcOrd="1" destOrd="0" presId="urn:microsoft.com/office/officeart/2008/layout/VerticalCurvedList"/>
    <dgm:cxn modelId="{E62F89BE-065D-4BBC-AB4B-210D70B6AFEB}" type="presParOf" srcId="{1DCC136A-ACAE-4274-865C-63576ECCB1CA}" destId="{EDBA0407-F0DA-4684-84F4-7EA7C6C4CCDF}" srcOrd="2" destOrd="0" presId="urn:microsoft.com/office/officeart/2008/layout/VerticalCurvedList"/>
    <dgm:cxn modelId="{C6396D9B-7160-412A-928B-93BF5DB7A998}" type="presParOf" srcId="{EDBA0407-F0DA-4684-84F4-7EA7C6C4CCDF}" destId="{D692D6A2-E091-4109-83AF-D755F592412F}" srcOrd="0" destOrd="0" presId="urn:microsoft.com/office/officeart/2008/layout/VerticalCurvedList"/>
    <dgm:cxn modelId="{504B1A78-5EE9-47AE-876E-349E260538C2}" type="presParOf" srcId="{1DCC136A-ACAE-4274-865C-63576ECCB1CA}" destId="{B0FD16BC-1C74-4373-BC8F-9756C11286F8}" srcOrd="3" destOrd="0" presId="urn:microsoft.com/office/officeart/2008/layout/VerticalCurvedList"/>
    <dgm:cxn modelId="{7F179D9C-37AE-4F99-A91D-D475818A95D3}" type="presParOf" srcId="{1DCC136A-ACAE-4274-865C-63576ECCB1CA}" destId="{EF2DB1DD-7D3D-417C-BF57-CB52748B8888}" srcOrd="4" destOrd="0" presId="urn:microsoft.com/office/officeart/2008/layout/VerticalCurvedList"/>
    <dgm:cxn modelId="{4AB278ED-DB28-45A7-BD5C-2B2A46E929CB}" type="presParOf" srcId="{EF2DB1DD-7D3D-417C-BF57-CB52748B8888}" destId="{EEE4A331-A211-4656-B74D-476E76CB5873}" srcOrd="0" destOrd="0" presId="urn:microsoft.com/office/officeart/2008/layout/VerticalCurvedList"/>
    <dgm:cxn modelId="{ED8BED6E-5F90-4E53-B254-5DC384EDD7A7}" type="presParOf" srcId="{1DCC136A-ACAE-4274-865C-63576ECCB1CA}" destId="{7564E56C-BD43-4087-9B9B-BCA8E989888E}" srcOrd="5" destOrd="0" presId="urn:microsoft.com/office/officeart/2008/layout/VerticalCurvedList"/>
    <dgm:cxn modelId="{07C54BAA-411E-4FE1-BA17-BAD3724F0685}" type="presParOf" srcId="{1DCC136A-ACAE-4274-865C-63576ECCB1CA}" destId="{43DC5111-94E7-47FF-9DDF-8AA685C4F089}" srcOrd="6" destOrd="0" presId="urn:microsoft.com/office/officeart/2008/layout/VerticalCurvedList"/>
    <dgm:cxn modelId="{0AFC6B1C-2177-4E06-9D08-C6C21AD958B8}" type="presParOf" srcId="{43DC5111-94E7-47FF-9DDF-8AA685C4F089}" destId="{C17D1C78-FF17-454E-AAF5-8D756092A17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8E06F-EDC7-46C4-BB47-243B7832FDFC}">
      <dsp:nvSpPr>
        <dsp:cNvPr id="0" name=""/>
        <dsp:cNvSpPr/>
      </dsp:nvSpPr>
      <dsp:spPr>
        <a:xfrm>
          <a:off x="3038441" y="3372773"/>
          <a:ext cx="1004538" cy="1004538"/>
        </a:xfrm>
        <a:prstGeom prst="ellipse">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Effective Mentor</a:t>
          </a:r>
          <a:endParaRPr lang="en-US" sz="1500" kern="1200" dirty="0"/>
        </a:p>
      </dsp:txBody>
      <dsp:txXfrm>
        <a:off x="3185552" y="3519884"/>
        <a:ext cx="710316" cy="710316"/>
      </dsp:txXfrm>
    </dsp:sp>
    <dsp:sp modelId="{747B5663-1776-4A34-8531-93DD84F467ED}">
      <dsp:nvSpPr>
        <dsp:cNvPr id="0" name=""/>
        <dsp:cNvSpPr/>
      </dsp:nvSpPr>
      <dsp:spPr>
        <a:xfrm rot="10800000">
          <a:off x="354152" y="3731895"/>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AC85DC4-F102-4E22-99C9-CFCB9D08C3F0}">
      <dsp:nvSpPr>
        <dsp:cNvPr id="0" name=""/>
        <dsp:cNvSpPr/>
      </dsp:nvSpPr>
      <dsp:spPr>
        <a:xfrm>
          <a:off x="2564" y="3593771"/>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Enthusiastic</a:t>
          </a:r>
          <a:endParaRPr lang="en-US" sz="1000" kern="1200" dirty="0"/>
        </a:p>
      </dsp:txBody>
      <dsp:txXfrm>
        <a:off x="19040" y="3610247"/>
        <a:ext cx="670224" cy="529589"/>
      </dsp:txXfrm>
    </dsp:sp>
    <dsp:sp modelId="{6E8801EE-EA75-4488-915D-15E480C286B0}">
      <dsp:nvSpPr>
        <dsp:cNvPr id="0" name=""/>
        <dsp:cNvSpPr/>
      </dsp:nvSpPr>
      <dsp:spPr>
        <a:xfrm rot="11781818">
          <a:off x="431854" y="3191467"/>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A249E4C-D7DC-4186-8108-19021D237DDC}">
      <dsp:nvSpPr>
        <dsp:cNvPr id="0" name=""/>
        <dsp:cNvSpPr/>
      </dsp:nvSpPr>
      <dsp:spPr>
        <a:xfrm>
          <a:off x="61788" y="2696014"/>
          <a:ext cx="842883"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Inspirational</a:t>
          </a:r>
          <a:endParaRPr lang="en-US" sz="1000" kern="1200" dirty="0"/>
        </a:p>
      </dsp:txBody>
      <dsp:txXfrm>
        <a:off x="78264" y="2712490"/>
        <a:ext cx="809931" cy="529589"/>
      </dsp:txXfrm>
    </dsp:sp>
    <dsp:sp modelId="{376D471A-0A1E-418D-B164-813E7A18A771}">
      <dsp:nvSpPr>
        <dsp:cNvPr id="0" name=""/>
        <dsp:cNvSpPr/>
      </dsp:nvSpPr>
      <dsp:spPr>
        <a:xfrm rot="12763636">
          <a:off x="658665" y="2694821"/>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AA2C844-3869-415C-935A-CB8FC77766B3}">
      <dsp:nvSpPr>
        <dsp:cNvPr id="0" name=""/>
        <dsp:cNvSpPr/>
      </dsp:nvSpPr>
      <dsp:spPr>
        <a:xfrm>
          <a:off x="508419" y="1870988"/>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Sensitivity</a:t>
          </a:r>
          <a:endParaRPr lang="en-US" sz="1000" kern="1200" dirty="0"/>
        </a:p>
      </dsp:txBody>
      <dsp:txXfrm>
        <a:off x="524895" y="1887464"/>
        <a:ext cx="670224" cy="529589"/>
      </dsp:txXfrm>
    </dsp:sp>
    <dsp:sp modelId="{9A1389C2-FFB4-4605-97EC-BEDFD46C04E1}">
      <dsp:nvSpPr>
        <dsp:cNvPr id="0" name=""/>
        <dsp:cNvSpPr/>
      </dsp:nvSpPr>
      <dsp:spPr>
        <a:xfrm rot="13745455">
          <a:off x="1016209" y="2282193"/>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F2E128A-8E50-44D5-A201-D6D5EC5A4634}">
      <dsp:nvSpPr>
        <dsp:cNvPr id="0" name=""/>
        <dsp:cNvSpPr/>
      </dsp:nvSpPr>
      <dsp:spPr>
        <a:xfrm>
          <a:off x="1102370" y="1185532"/>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Appreciate diversity</a:t>
          </a:r>
          <a:endParaRPr lang="en-US" sz="1000" kern="1200" dirty="0"/>
        </a:p>
      </dsp:txBody>
      <dsp:txXfrm>
        <a:off x="1118846" y="1202008"/>
        <a:ext cx="670224" cy="529589"/>
      </dsp:txXfrm>
    </dsp:sp>
    <dsp:sp modelId="{7A7F89CD-D7E1-49D7-8F6B-EC5ADD0E7E11}">
      <dsp:nvSpPr>
        <dsp:cNvPr id="0" name=""/>
        <dsp:cNvSpPr/>
      </dsp:nvSpPr>
      <dsp:spPr>
        <a:xfrm rot="14727273">
          <a:off x="1475522" y="1987011"/>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10FB2E4-61EF-4713-84CF-94B6EB72D08B}">
      <dsp:nvSpPr>
        <dsp:cNvPr id="0" name=""/>
        <dsp:cNvSpPr/>
      </dsp:nvSpPr>
      <dsp:spPr>
        <a:xfrm>
          <a:off x="1760706" y="695176"/>
          <a:ext cx="912519"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Collaborative</a:t>
          </a:r>
          <a:endParaRPr lang="en-US" sz="1000" kern="1200" dirty="0"/>
        </a:p>
      </dsp:txBody>
      <dsp:txXfrm>
        <a:off x="1777182" y="711652"/>
        <a:ext cx="879567" cy="529589"/>
      </dsp:txXfrm>
    </dsp:sp>
    <dsp:sp modelId="{876D54AD-D0E7-41BB-9BC6-F264EB2EF517}">
      <dsp:nvSpPr>
        <dsp:cNvPr id="0" name=""/>
        <dsp:cNvSpPr/>
      </dsp:nvSpPr>
      <dsp:spPr>
        <a:xfrm rot="15709091">
          <a:off x="1999391" y="1833189"/>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5BEA25A-769D-4B15-A68D-2B215B4BD947}">
      <dsp:nvSpPr>
        <dsp:cNvPr id="0" name=""/>
        <dsp:cNvSpPr/>
      </dsp:nvSpPr>
      <dsp:spPr>
        <a:xfrm>
          <a:off x="2735627" y="439648"/>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Authentic</a:t>
          </a:r>
          <a:endParaRPr lang="en-US" sz="1000" kern="1200" dirty="0"/>
        </a:p>
      </dsp:txBody>
      <dsp:txXfrm>
        <a:off x="2752103" y="456124"/>
        <a:ext cx="670224" cy="529589"/>
      </dsp:txXfrm>
    </dsp:sp>
    <dsp:sp modelId="{525BBC7F-28D8-44F1-B28C-303B0AEAB505}">
      <dsp:nvSpPr>
        <dsp:cNvPr id="0" name=""/>
        <dsp:cNvSpPr/>
      </dsp:nvSpPr>
      <dsp:spPr>
        <a:xfrm rot="16690909">
          <a:off x="2545377" y="1833189"/>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EEBB942-CA70-41C7-B546-6BB4BD6CEF21}">
      <dsp:nvSpPr>
        <dsp:cNvPr id="0" name=""/>
        <dsp:cNvSpPr/>
      </dsp:nvSpPr>
      <dsp:spPr>
        <a:xfrm>
          <a:off x="3642616" y="439648"/>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Advisor</a:t>
          </a:r>
          <a:endParaRPr lang="en-US" sz="1000" kern="1200" dirty="0"/>
        </a:p>
      </dsp:txBody>
      <dsp:txXfrm>
        <a:off x="3659092" y="456124"/>
        <a:ext cx="670224" cy="529589"/>
      </dsp:txXfrm>
    </dsp:sp>
    <dsp:sp modelId="{E9040D46-69CC-4A80-8E5C-7A3912D383AB}">
      <dsp:nvSpPr>
        <dsp:cNvPr id="0" name=""/>
        <dsp:cNvSpPr/>
      </dsp:nvSpPr>
      <dsp:spPr>
        <a:xfrm rot="17672727">
          <a:off x="3069246" y="1987011"/>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7FBD5E8-F63C-4464-BD3B-143FA70B9312}">
      <dsp:nvSpPr>
        <dsp:cNvPr id="0" name=""/>
        <dsp:cNvSpPr/>
      </dsp:nvSpPr>
      <dsp:spPr>
        <a:xfrm>
          <a:off x="4512865" y="695176"/>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Critique</a:t>
          </a:r>
          <a:endParaRPr lang="en-US" sz="1000" kern="1200" dirty="0"/>
        </a:p>
      </dsp:txBody>
      <dsp:txXfrm>
        <a:off x="4529341" y="711652"/>
        <a:ext cx="670224" cy="529589"/>
      </dsp:txXfrm>
    </dsp:sp>
    <dsp:sp modelId="{0BA7F53C-483C-45D6-BF6F-611D2D3695BC}">
      <dsp:nvSpPr>
        <dsp:cNvPr id="0" name=""/>
        <dsp:cNvSpPr/>
      </dsp:nvSpPr>
      <dsp:spPr>
        <a:xfrm rot="18654545">
          <a:off x="3528558" y="2282193"/>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92EDB0B-E8B5-4F26-B3C6-E5B44C1BF9D7}">
      <dsp:nvSpPr>
        <dsp:cNvPr id="0" name=""/>
        <dsp:cNvSpPr/>
      </dsp:nvSpPr>
      <dsp:spPr>
        <a:xfrm>
          <a:off x="5275873" y="1185532"/>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Connector</a:t>
          </a:r>
          <a:endParaRPr lang="en-US" sz="1000" kern="1200" dirty="0"/>
        </a:p>
      </dsp:txBody>
      <dsp:txXfrm>
        <a:off x="5292349" y="1202008"/>
        <a:ext cx="670224" cy="529589"/>
      </dsp:txXfrm>
    </dsp:sp>
    <dsp:sp modelId="{90F7D5DB-3D99-42AC-AB8D-8A302D3225F3}">
      <dsp:nvSpPr>
        <dsp:cNvPr id="0" name=""/>
        <dsp:cNvSpPr/>
      </dsp:nvSpPr>
      <dsp:spPr>
        <a:xfrm rot="19636364">
          <a:off x="3886103" y="2694821"/>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9C2A874-9913-4410-BE1E-48C191BDB835}">
      <dsp:nvSpPr>
        <dsp:cNvPr id="0" name=""/>
        <dsp:cNvSpPr/>
      </dsp:nvSpPr>
      <dsp:spPr>
        <a:xfrm>
          <a:off x="5869824" y="1870988"/>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Supportive</a:t>
          </a:r>
          <a:endParaRPr lang="en-US" sz="1000" kern="1200" dirty="0"/>
        </a:p>
      </dsp:txBody>
      <dsp:txXfrm>
        <a:off x="5886300" y="1887464"/>
        <a:ext cx="670224" cy="529589"/>
      </dsp:txXfrm>
    </dsp:sp>
    <dsp:sp modelId="{E9677648-00B9-43EA-B60E-533F96311B8D}">
      <dsp:nvSpPr>
        <dsp:cNvPr id="0" name=""/>
        <dsp:cNvSpPr/>
      </dsp:nvSpPr>
      <dsp:spPr>
        <a:xfrm rot="20618182">
          <a:off x="4112913" y="3191467"/>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F4C48B4-DC83-4485-9039-413DADEA927E}">
      <dsp:nvSpPr>
        <dsp:cNvPr id="0" name=""/>
        <dsp:cNvSpPr/>
      </dsp:nvSpPr>
      <dsp:spPr>
        <a:xfrm>
          <a:off x="6246601" y="2696014"/>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Ethical</a:t>
          </a:r>
          <a:endParaRPr lang="en-US" sz="1000" kern="1200" dirty="0"/>
        </a:p>
      </dsp:txBody>
      <dsp:txXfrm>
        <a:off x="6263077" y="2712490"/>
        <a:ext cx="670224" cy="529589"/>
      </dsp:txXfrm>
    </dsp:sp>
    <dsp:sp modelId="{BC9D88B6-5831-4397-BF28-2A75DDEF990B}">
      <dsp:nvSpPr>
        <dsp:cNvPr id="0" name=""/>
        <dsp:cNvSpPr/>
      </dsp:nvSpPr>
      <dsp:spPr>
        <a:xfrm>
          <a:off x="4190615" y="3731895"/>
          <a:ext cx="2536652" cy="286293"/>
        </a:xfrm>
        <a:prstGeom prst="lef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470FDAA-CD79-456C-923D-11A53FAA7FFA}">
      <dsp:nvSpPr>
        <dsp:cNvPr id="0" name=""/>
        <dsp:cNvSpPr/>
      </dsp:nvSpPr>
      <dsp:spPr>
        <a:xfrm>
          <a:off x="6375679" y="3593771"/>
          <a:ext cx="703176" cy="562541"/>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444500">
            <a:lnSpc>
              <a:spcPct val="90000"/>
            </a:lnSpc>
            <a:spcBef>
              <a:spcPct val="0"/>
            </a:spcBef>
            <a:spcAft>
              <a:spcPct val="35000"/>
            </a:spcAft>
          </a:pPr>
          <a:r>
            <a:rPr lang="en-US" sz="1000" kern="1200" dirty="0" smtClean="0"/>
            <a:t>Role model</a:t>
          </a:r>
          <a:endParaRPr lang="en-US" sz="1000" kern="1200" dirty="0"/>
        </a:p>
      </dsp:txBody>
      <dsp:txXfrm>
        <a:off x="6392155" y="3610247"/>
        <a:ext cx="670224" cy="5295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6837E6-D502-41C4-8AC8-8DA3515D6545}">
      <dsp:nvSpPr>
        <dsp:cNvPr id="0" name=""/>
        <dsp:cNvSpPr/>
      </dsp:nvSpPr>
      <dsp:spPr>
        <a:xfrm>
          <a:off x="-6628146" y="-1014010"/>
          <a:ext cx="7892034" cy="7892034"/>
        </a:xfrm>
        <a:prstGeom prst="blockArc">
          <a:avLst>
            <a:gd name="adj1" fmla="val 18900000"/>
            <a:gd name="adj2" fmla="val 2700000"/>
            <a:gd name="adj3" fmla="val 27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5EDC71-4154-4659-970D-32FC0C0F7D35}">
      <dsp:nvSpPr>
        <dsp:cNvPr id="0" name=""/>
        <dsp:cNvSpPr/>
      </dsp:nvSpPr>
      <dsp:spPr>
        <a:xfrm>
          <a:off x="819350" y="235170"/>
          <a:ext cx="7233151" cy="16983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30912" tIns="60960" rIns="60960" bIns="60960" numCol="1" spcCol="1270" anchor="ctr" anchorCtr="0">
          <a:noAutofit/>
        </a:bodyPr>
        <a:lstStyle/>
        <a:p>
          <a:pPr lvl="0" algn="l" defTabSz="1066800">
            <a:lnSpc>
              <a:spcPct val="100000"/>
            </a:lnSpc>
            <a:spcBef>
              <a:spcPct val="0"/>
            </a:spcBef>
            <a:spcAft>
              <a:spcPts val="0"/>
            </a:spcAft>
          </a:pPr>
          <a:r>
            <a:rPr lang="en-US" sz="2400" kern="1200" dirty="0" smtClean="0"/>
            <a:t>Why should you articulate a mentoring philosophy</a:t>
          </a:r>
        </a:p>
        <a:p>
          <a:pPr lvl="0" algn="l" defTabSz="1066800">
            <a:lnSpc>
              <a:spcPct val="100000"/>
            </a:lnSpc>
            <a:spcBef>
              <a:spcPct val="0"/>
            </a:spcBef>
            <a:spcAft>
              <a:spcPts val="0"/>
            </a:spcAft>
          </a:pPr>
          <a:r>
            <a:rPr lang="en-US" sz="1800" kern="1200" dirty="0" smtClean="0"/>
            <a:t> - As a guide in difficult situations</a:t>
          </a:r>
        </a:p>
        <a:p>
          <a:pPr lvl="0" algn="l" defTabSz="1066800">
            <a:lnSpc>
              <a:spcPct val="100000"/>
            </a:lnSpc>
            <a:spcBef>
              <a:spcPct val="0"/>
            </a:spcBef>
            <a:spcAft>
              <a:spcPts val="0"/>
            </a:spcAft>
          </a:pPr>
          <a:r>
            <a:rPr lang="en-US" sz="1800" kern="1200" dirty="0" smtClean="0"/>
            <a:t>- To attract new mentees and define expectations</a:t>
          </a:r>
        </a:p>
        <a:p>
          <a:pPr lvl="0" algn="l" defTabSz="1066800">
            <a:lnSpc>
              <a:spcPct val="100000"/>
            </a:lnSpc>
            <a:spcBef>
              <a:spcPct val="0"/>
            </a:spcBef>
            <a:spcAft>
              <a:spcPts val="0"/>
            </a:spcAft>
          </a:pPr>
          <a:r>
            <a:rPr lang="en-US" sz="1800" kern="1200" dirty="0" smtClean="0"/>
            <a:t>- Draw on your philosophy for grant applications, promotion packets, job applications, etc.</a:t>
          </a:r>
          <a:endParaRPr lang="en-US" sz="2400" kern="1200" dirty="0"/>
        </a:p>
      </dsp:txBody>
      <dsp:txXfrm>
        <a:off x="819350" y="235170"/>
        <a:ext cx="7233151" cy="1698312"/>
      </dsp:txXfrm>
    </dsp:sp>
    <dsp:sp modelId="{D692D6A2-E091-4109-83AF-D755F592412F}">
      <dsp:nvSpPr>
        <dsp:cNvPr id="0" name=""/>
        <dsp:cNvSpPr/>
      </dsp:nvSpPr>
      <dsp:spPr>
        <a:xfrm>
          <a:off x="80923" y="439801"/>
          <a:ext cx="1466003" cy="14660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D16BC-1C74-4373-BC8F-9756C11286F8}">
      <dsp:nvSpPr>
        <dsp:cNvPr id="0" name=""/>
        <dsp:cNvSpPr/>
      </dsp:nvSpPr>
      <dsp:spPr>
        <a:xfrm>
          <a:off x="1240238" y="1930398"/>
          <a:ext cx="6806837" cy="20032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30912" tIns="60960" rIns="60960" bIns="60960" numCol="1" spcCol="1270" anchor="ctr" anchorCtr="0">
          <a:noAutofit/>
        </a:bodyPr>
        <a:lstStyle/>
        <a:p>
          <a:pPr lvl="0" algn="l" defTabSz="1066800">
            <a:lnSpc>
              <a:spcPct val="100000"/>
            </a:lnSpc>
            <a:spcBef>
              <a:spcPct val="0"/>
            </a:spcBef>
            <a:spcAft>
              <a:spcPts val="0"/>
            </a:spcAft>
          </a:pPr>
          <a:r>
            <a:rPr lang="en-US" sz="2400" kern="1200" dirty="0" smtClean="0"/>
            <a:t>How to develop a mentoring philosophy</a:t>
          </a:r>
        </a:p>
        <a:p>
          <a:pPr lvl="0" algn="l" defTabSz="1066800">
            <a:lnSpc>
              <a:spcPct val="100000"/>
            </a:lnSpc>
            <a:spcBef>
              <a:spcPct val="0"/>
            </a:spcBef>
            <a:spcAft>
              <a:spcPts val="0"/>
            </a:spcAft>
          </a:pPr>
          <a:r>
            <a:rPr lang="en-US" sz="1800" kern="1200" dirty="0" smtClean="0"/>
            <a:t>-Why is mentoring important to you?</a:t>
          </a:r>
        </a:p>
        <a:p>
          <a:pPr lvl="0" algn="l" defTabSz="1066800">
            <a:lnSpc>
              <a:spcPct val="100000"/>
            </a:lnSpc>
            <a:spcBef>
              <a:spcPct val="0"/>
            </a:spcBef>
            <a:spcAft>
              <a:spcPts val="0"/>
            </a:spcAft>
          </a:pPr>
          <a:r>
            <a:rPr lang="en-US" sz="1800" kern="1200" dirty="0" smtClean="0"/>
            <a:t>-What do you most deeply want as a mentor?</a:t>
          </a:r>
        </a:p>
        <a:p>
          <a:pPr lvl="0" algn="l" defTabSz="1066800">
            <a:lnSpc>
              <a:spcPct val="100000"/>
            </a:lnSpc>
            <a:spcBef>
              <a:spcPct val="0"/>
            </a:spcBef>
            <a:spcAft>
              <a:spcPts val="0"/>
            </a:spcAft>
          </a:pPr>
          <a:r>
            <a:rPr lang="en-US" sz="1800" kern="1200" dirty="0" smtClean="0"/>
            <a:t>-What is your guiding life philosophy? Can it be applied to mentorship?</a:t>
          </a:r>
        </a:p>
        <a:p>
          <a:pPr lvl="0" algn="l" defTabSz="1066800">
            <a:lnSpc>
              <a:spcPct val="100000"/>
            </a:lnSpc>
            <a:spcBef>
              <a:spcPct val="0"/>
            </a:spcBef>
            <a:spcAft>
              <a:spcPts val="0"/>
            </a:spcAft>
          </a:pPr>
          <a:r>
            <a:rPr lang="en-US" sz="1800" kern="1200" dirty="0" smtClean="0"/>
            <a:t>- Where does mentorship fit into your professional identity?</a:t>
          </a:r>
        </a:p>
        <a:p>
          <a:pPr lvl="0" algn="l" defTabSz="1066800">
            <a:lnSpc>
              <a:spcPct val="100000"/>
            </a:lnSpc>
            <a:spcBef>
              <a:spcPct val="0"/>
            </a:spcBef>
            <a:spcAft>
              <a:spcPts val="0"/>
            </a:spcAft>
          </a:pPr>
          <a:r>
            <a:rPr lang="en-US" sz="1800" kern="1200" dirty="0" smtClean="0"/>
            <a:t>-How do you want mentees to feel after interaction with you?</a:t>
          </a:r>
          <a:endParaRPr lang="en-US" sz="1800" kern="1200" dirty="0"/>
        </a:p>
      </dsp:txBody>
      <dsp:txXfrm>
        <a:off x="1240238" y="1930398"/>
        <a:ext cx="6806837" cy="2003217"/>
      </dsp:txXfrm>
    </dsp:sp>
    <dsp:sp modelId="{EEE4A331-A211-4656-B74D-476E76CB5873}">
      <dsp:nvSpPr>
        <dsp:cNvPr id="0" name=""/>
        <dsp:cNvSpPr/>
      </dsp:nvSpPr>
      <dsp:spPr>
        <a:xfrm>
          <a:off x="507237" y="2199005"/>
          <a:ext cx="1466003" cy="14660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64E56C-BD43-4087-9B9B-BCA8E989888E}">
      <dsp:nvSpPr>
        <dsp:cNvPr id="0" name=""/>
        <dsp:cNvSpPr/>
      </dsp:nvSpPr>
      <dsp:spPr>
        <a:xfrm>
          <a:off x="824123" y="3945490"/>
          <a:ext cx="7233151" cy="16953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30912" tIns="60960" rIns="60960" bIns="60960" numCol="1" spcCol="1270" anchor="ctr" anchorCtr="0">
          <a:noAutofit/>
        </a:bodyPr>
        <a:lstStyle/>
        <a:p>
          <a:pPr lvl="0" algn="l" defTabSz="1066800">
            <a:lnSpc>
              <a:spcPct val="100000"/>
            </a:lnSpc>
            <a:spcBef>
              <a:spcPct val="0"/>
            </a:spcBef>
            <a:spcAft>
              <a:spcPts val="0"/>
            </a:spcAft>
          </a:pPr>
          <a:r>
            <a:rPr lang="en-US" sz="2400" kern="1200" dirty="0" smtClean="0"/>
            <a:t>Mentoring skills to consider including</a:t>
          </a:r>
        </a:p>
        <a:p>
          <a:pPr lvl="0" algn="l" defTabSz="1066800">
            <a:lnSpc>
              <a:spcPct val="100000"/>
            </a:lnSpc>
            <a:spcBef>
              <a:spcPct val="0"/>
            </a:spcBef>
            <a:spcAft>
              <a:spcPts val="0"/>
            </a:spcAft>
          </a:pPr>
          <a:r>
            <a:rPr lang="en-US" sz="1800" kern="1200" dirty="0" smtClean="0"/>
            <a:t>- Communication</a:t>
          </a:r>
        </a:p>
        <a:p>
          <a:pPr lvl="0" algn="l" defTabSz="1066800">
            <a:lnSpc>
              <a:spcPct val="100000"/>
            </a:lnSpc>
            <a:spcBef>
              <a:spcPct val="0"/>
            </a:spcBef>
            <a:spcAft>
              <a:spcPts val="0"/>
            </a:spcAft>
          </a:pPr>
          <a:r>
            <a:rPr lang="en-US" sz="1800" kern="1200" dirty="0" smtClean="0"/>
            <a:t>- Aligning expectations</a:t>
          </a:r>
        </a:p>
        <a:p>
          <a:pPr lvl="0" algn="l" defTabSz="1066800">
            <a:lnSpc>
              <a:spcPct val="100000"/>
            </a:lnSpc>
            <a:spcBef>
              <a:spcPct val="0"/>
            </a:spcBef>
            <a:spcAft>
              <a:spcPts val="0"/>
            </a:spcAft>
          </a:pPr>
          <a:r>
            <a:rPr lang="en-US" sz="1800" kern="1200" dirty="0" smtClean="0"/>
            <a:t>- Fostering independence</a:t>
          </a:r>
        </a:p>
        <a:p>
          <a:pPr lvl="0" algn="l" defTabSz="1066800">
            <a:lnSpc>
              <a:spcPct val="100000"/>
            </a:lnSpc>
            <a:spcBef>
              <a:spcPct val="0"/>
            </a:spcBef>
            <a:spcAft>
              <a:spcPts val="0"/>
            </a:spcAft>
          </a:pPr>
          <a:r>
            <a:rPr lang="en-US" sz="1800" kern="1200" dirty="0" smtClean="0"/>
            <a:t>- Promoting professional development</a:t>
          </a:r>
        </a:p>
        <a:p>
          <a:pPr lvl="0" algn="l" defTabSz="1066800">
            <a:lnSpc>
              <a:spcPct val="100000"/>
            </a:lnSpc>
            <a:spcBef>
              <a:spcPct val="0"/>
            </a:spcBef>
            <a:spcAft>
              <a:spcPts val="0"/>
            </a:spcAft>
          </a:pPr>
          <a:r>
            <a:rPr lang="en-US" sz="1800" kern="1200" dirty="0" smtClean="0"/>
            <a:t>- Supporting equity and inclusion</a:t>
          </a:r>
          <a:endParaRPr lang="en-US" sz="1800" kern="1200" dirty="0"/>
        </a:p>
      </dsp:txBody>
      <dsp:txXfrm>
        <a:off x="824123" y="3945490"/>
        <a:ext cx="7233151" cy="1695368"/>
      </dsp:txXfrm>
    </dsp:sp>
    <dsp:sp modelId="{C17D1C78-FF17-454E-AAF5-8D756092A172}">
      <dsp:nvSpPr>
        <dsp:cNvPr id="0" name=""/>
        <dsp:cNvSpPr/>
      </dsp:nvSpPr>
      <dsp:spPr>
        <a:xfrm>
          <a:off x="80923" y="3958209"/>
          <a:ext cx="1466003" cy="14660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53302A-4375-46A8-B77C-43CE07F043FC}" type="datetimeFigureOut">
              <a:rPr lang="en-US" smtClean="0"/>
              <a:t>4/27/2021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F25E0-A725-4164-AF3B-64FD28DF3B5B}" type="slidenum">
              <a:rPr lang="en-US" smtClean="0"/>
              <a:t>‹#›</a:t>
            </a:fld>
            <a:endParaRPr lang="en-US"/>
          </a:p>
        </p:txBody>
      </p:sp>
    </p:spTree>
    <p:extLst>
      <p:ext uri="{BB962C8B-B14F-4D97-AF65-F5344CB8AC3E}">
        <p14:creationId xmlns:p14="http://schemas.microsoft.com/office/powerpoint/2010/main" val="217916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nap.edu/read/5789/chapter/2#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“Mentoring is collaborative. Ideally, scholars and mentors engage as partners through reciprocal activities such as planning, acting, reflecting, questioning, and problem-solving. Successful mentoring relationships are those in which scholars reach the individual milestones that allow them to progress to the next stage along the trajectory for a sustainable career. Scholar success is defined as scholars having gained 1) personal and professional competencies necessary to define their research goals, 2) relevant experience for that career, and 3) the ability and opportunity to progress toward their chosen career goal.”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“Mentorship is a professional, working alliance in which individuals work together over time to support the personal and professional growth, development, and success of the relational partners through the provision of career and psychosocial support. From the National Academies “The Science of Effective Mentorship in STEMM” released in October 2020. </a:t>
            </a:r>
          </a:p>
          <a:p>
            <a:endParaRPr lang="en-US" dirty="0" smtClean="0"/>
          </a:p>
          <a:p>
            <a:r>
              <a:rPr lang="en-US" dirty="0" smtClean="0"/>
              <a:t>“Good mentors are able to share life experiences and wisdom, as well as technical expertise. They are </a:t>
            </a:r>
            <a:r>
              <a:rPr lang="en-US" i="1" dirty="0" smtClean="0"/>
              <a:t>good listeners, good observers,</a:t>
            </a:r>
            <a:r>
              <a:rPr lang="en-US" dirty="0" smtClean="0"/>
              <a:t> and </a:t>
            </a:r>
            <a:r>
              <a:rPr lang="en-US" i="1" dirty="0" smtClean="0"/>
              <a:t>good problem-solvers.</a:t>
            </a:r>
            <a:r>
              <a:rPr lang="en-US" dirty="0" smtClean="0"/>
              <a:t> They make an effort to know, accept, and respect the goals and interests of a student.” </a:t>
            </a:r>
            <a:r>
              <a:rPr lang="en-US" dirty="0" smtClean="0">
                <a:hlinkClick r:id="rId3"/>
              </a:rPr>
              <a:t>https://www.nap.edu/read/5789/chapter/2#2</a:t>
            </a:r>
            <a:endParaRPr lang="en-US" dirty="0" smtClean="0"/>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3</a:t>
            </a:fld>
            <a:endParaRPr lang="en-US"/>
          </a:p>
        </p:txBody>
      </p:sp>
    </p:spTree>
    <p:extLst>
      <p:ext uri="{BB962C8B-B14F-4D97-AF65-F5344CB8AC3E}">
        <p14:creationId xmlns:p14="http://schemas.microsoft.com/office/powerpoint/2010/main" val="3689114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“Effective Mentoring has been linked to enhanced self-efficacy, persistence; research productivity, higher career satisfaction, and enhanced recruitment of underrepresented minorities into biomedical research related career pathways. At this stage in your career, you are likely both a mentor and a mentee.”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4</a:t>
            </a:fld>
            <a:endParaRPr lang="en-US"/>
          </a:p>
        </p:txBody>
      </p:sp>
    </p:spTree>
    <p:extLst>
      <p:ext uri="{BB962C8B-B14F-4D97-AF65-F5344CB8AC3E}">
        <p14:creationId xmlns:p14="http://schemas.microsoft.com/office/powerpoint/2010/main" val="3330973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words or phrasings can be interpreted differently by gender</a:t>
            </a:r>
          </a:p>
          <a:p>
            <a:pPr lvl="1"/>
            <a:r>
              <a:rPr lang="en-US" dirty="0" smtClean="0"/>
              <a:t>Men – prefer to diagnose and resolve problems</a:t>
            </a:r>
          </a:p>
          <a:p>
            <a:pPr lvl="1"/>
            <a:r>
              <a:rPr lang="en-US" dirty="0" smtClean="0"/>
              <a:t>Women - talk through issues in detail and confirm their feelings</a:t>
            </a:r>
          </a:p>
          <a:p>
            <a:pPr lvl="1"/>
            <a:r>
              <a:rPr lang="en-US" dirty="0" smtClean="0"/>
              <a:t>Caution: lead to stereotyping of interests, skills, or career goals</a:t>
            </a:r>
          </a:p>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6</a:t>
            </a:fld>
            <a:endParaRPr lang="en-US"/>
          </a:p>
        </p:txBody>
      </p:sp>
    </p:spTree>
    <p:extLst>
      <p:ext uri="{BB962C8B-B14F-4D97-AF65-F5344CB8AC3E}">
        <p14:creationId xmlns:p14="http://schemas.microsoft.com/office/powerpoint/2010/main" val="2835550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Tell story of lab exercise</a:t>
            </a:r>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8</a:t>
            </a:fld>
            <a:endParaRPr lang="en-US"/>
          </a:p>
        </p:txBody>
      </p:sp>
    </p:spTree>
    <p:extLst>
      <p:ext uri="{BB962C8B-B14F-4D97-AF65-F5344CB8AC3E}">
        <p14:creationId xmlns:p14="http://schemas.microsoft.com/office/powerpoint/2010/main" val="940780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Tied</a:t>
            </a:r>
            <a:r>
              <a:rPr lang="en-US" baseline="0" dirty="0" smtClean="0"/>
              <a:t> to creating a safe space for learning or the pressure could lead to ethical violations.</a:t>
            </a:r>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12</a:t>
            </a:fld>
            <a:endParaRPr lang="en-US"/>
          </a:p>
        </p:txBody>
      </p:sp>
    </p:spTree>
    <p:extLst>
      <p:ext uri="{BB962C8B-B14F-4D97-AF65-F5344CB8AC3E}">
        <p14:creationId xmlns:p14="http://schemas.microsoft.com/office/powerpoint/2010/main" val="1107138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expectations</a:t>
            </a:r>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13</a:t>
            </a:fld>
            <a:endParaRPr lang="en-US"/>
          </a:p>
        </p:txBody>
      </p:sp>
    </p:spTree>
    <p:extLst>
      <p:ext uri="{BB962C8B-B14F-4D97-AF65-F5344CB8AC3E}">
        <p14:creationId xmlns:p14="http://schemas.microsoft.com/office/powerpoint/2010/main" val="2014371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14</a:t>
            </a:fld>
            <a:endParaRPr lang="en-US"/>
          </a:p>
        </p:txBody>
      </p:sp>
    </p:spTree>
    <p:extLst>
      <p:ext uri="{BB962C8B-B14F-4D97-AF65-F5344CB8AC3E}">
        <p14:creationId xmlns:p14="http://schemas.microsoft.com/office/powerpoint/2010/main" val="4071745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DF25E0-A725-4164-AF3B-64FD28DF3B5B}" type="slidenum">
              <a:rPr lang="en-US" smtClean="0"/>
              <a:t>15</a:t>
            </a:fld>
            <a:endParaRPr lang="en-US"/>
          </a:p>
        </p:txBody>
      </p:sp>
    </p:spTree>
    <p:extLst>
      <p:ext uri="{BB962C8B-B14F-4D97-AF65-F5344CB8AC3E}">
        <p14:creationId xmlns:p14="http://schemas.microsoft.com/office/powerpoint/2010/main" val="4098631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E94C33-25B4-48A9-8B79-9666D68FB426}"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689751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E94C33-25B4-48A9-8B79-9666D68FB426}"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1554920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E94C33-25B4-48A9-8B79-9666D68FB426}"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06480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E94C33-25B4-48A9-8B79-9666D68FB426}"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1368451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4E94C33-25B4-48A9-8B79-9666D68FB426}"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686431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E94C33-25B4-48A9-8B79-9666D68FB426}" type="datetimeFigureOut">
              <a:rPr lang="en-US" smtClean="0"/>
              <a:t>4/23/2021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766249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E94C33-25B4-48A9-8B79-9666D68FB426}" type="datetimeFigureOut">
              <a:rPr lang="en-US" smtClean="0"/>
              <a:t>4/23/2021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1670866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E94C33-25B4-48A9-8B79-9666D68FB426}" type="datetimeFigureOut">
              <a:rPr lang="en-US" smtClean="0"/>
              <a:t>4/23/2021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589875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94C33-25B4-48A9-8B79-9666D68FB426}" type="datetimeFigureOut">
              <a:rPr lang="en-US" smtClean="0"/>
              <a:t>4/23/2021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808894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4E94C33-25B4-48A9-8B79-9666D68FB426}" type="datetimeFigureOut">
              <a:rPr lang="en-US" smtClean="0"/>
              <a:t>4/23/2021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2614751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4E94C33-25B4-48A9-8B79-9666D68FB426}" type="datetimeFigureOut">
              <a:rPr lang="en-US" smtClean="0"/>
              <a:t>4/23/2021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7B7A54-994D-44DA-8C69-938097246F0D}" type="slidenum">
              <a:rPr lang="en-US" smtClean="0"/>
              <a:t>‹#›</a:t>
            </a:fld>
            <a:endParaRPr lang="en-US"/>
          </a:p>
        </p:txBody>
      </p:sp>
    </p:spTree>
    <p:extLst>
      <p:ext uri="{BB962C8B-B14F-4D97-AF65-F5344CB8AC3E}">
        <p14:creationId xmlns:p14="http://schemas.microsoft.com/office/powerpoint/2010/main" val="838013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E94C33-25B4-48A9-8B79-9666D68FB426}" type="datetimeFigureOut">
              <a:rPr lang="en-US" smtClean="0"/>
              <a:t>4/23/2021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B7A54-994D-44DA-8C69-938097246F0D}" type="slidenum">
              <a:rPr lang="en-US" smtClean="0"/>
              <a:t>‹#›</a:t>
            </a:fld>
            <a:endParaRPr lang="en-US"/>
          </a:p>
        </p:txBody>
      </p:sp>
    </p:spTree>
    <p:extLst>
      <p:ext uri="{BB962C8B-B14F-4D97-AF65-F5344CB8AC3E}">
        <p14:creationId xmlns:p14="http://schemas.microsoft.com/office/powerpoint/2010/main" val="153930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nature.com/articles/447791a" TargetMode="External"/><Relationship Id="rId2" Type="http://schemas.openxmlformats.org/officeDocument/2006/relationships/hyperlink" Target="https://ictr.wisc.edu/mentoring/" TargetMode="Externa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s://medium.com/serious-scrum/how-to-create-a-safe-to-fail-environment-dab3b8c77ef4"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dx.doi.org/10.1080/00313831.2013.821089" TargetMode="Externa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hyperlink" Target="https://www.ohsu.edu/sites/default/files/2021-02/Creating%20a%20Mentoring%20Philosophy%20Statement%20How-To.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ocialwork.buffalo.edu/content/dam/socialwork/home/Alumni/MentorProgramInfographic-final-2017.pdf" TargetMode="Externa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18.jpeg"/><Relationship Id="rId5" Type="http://schemas.openxmlformats.org/officeDocument/2006/relationships/diagramQuickStyle" Target="../diagrams/quickStyle2.xml"/><Relationship Id="rId10" Type="http://schemas.openxmlformats.org/officeDocument/2006/relationships/image" Target="../media/image17.jpeg"/><Relationship Id="rId4" Type="http://schemas.openxmlformats.org/officeDocument/2006/relationships/diagramLayout" Target="../diagrams/layout2.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hyperlink" Target="https://www.ohsu.edu/sites/default/files/2021-02/Creating%20a%20Mentoring%20Philosophy%20Statement%20How-To.pdf" TargetMode="External"/><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scse.d.umn.edu/sites/scse.d.umn.edu/files/article-mentoring_the_mentors.pdf" TargetMode="External"/><Relationship Id="rId2" Type="http://schemas.openxmlformats.org/officeDocument/2006/relationships/image" Target="../media/image21.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fammed.wisc.edu/files/webfm-uploads/documents/diversity/Mentorship-Toolkit.pdf" TargetMode="Externa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hyperlink" Target="https://www.nap.edu/read/5789/chapter/2#15"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nap.edu/read/5789/chapter/2#15" TargetMode="External"/><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hyperlink" Target="https://www.nature.com/articles/447791a" TargetMode="External"/><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www.nap.edu/read/5789/chapter/2#2" TargetMode="External"/><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3" Type="http://schemas.openxmlformats.org/officeDocument/2006/relationships/hyperlink" Target="https://www.methodspace.com/what-makes-a-good-mentor/mentoring-researchers-map-full/" TargetMode="Externa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graduateschool.ufl.edu/media/graduate-school/pdf-files/Keynote-Speech-by-Dr.-Roger-Fillingim---Mentoring-Graduate-Students.pdf"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ogefacultymentoring.web.unc.edu/wp-content/uploads/sites/11490/2016/03/BENEFITS-AND-CHALLENGES-OF-DIVERSITY.pdf" TargetMode="External"/><Relationship Id="rId7" Type="http://schemas.openxmlformats.org/officeDocument/2006/relationships/image" Target="../media/image9.png"/><Relationship Id="rId2" Type="http://schemas.openxmlformats.org/officeDocument/2006/relationships/hyperlink" Target="https://diversity.ucdavis.edu/sites/g/files/dgvnsk731/files/inline-files/Crutcher%2C%20Mentoring%20Across%20Cultures.pdf" TargetMode="External"/><Relationship Id="rId1" Type="http://schemas.openxmlformats.org/officeDocument/2006/relationships/slideLayout" Target="../slideLayouts/slideLayout2.xml"/><Relationship Id="rId6" Type="http://schemas.openxmlformats.org/officeDocument/2006/relationships/hyperlink" Target="https://www.trainingjournal.com/articles/feature/cross-cultural-competency-tools"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nap.edu/read/5789/chapter/2#8"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55899"/>
            <a:ext cx="9144000" cy="2387600"/>
          </a:xfrm>
        </p:spPr>
        <p:txBody>
          <a:bodyPr/>
          <a:lstStyle/>
          <a:p>
            <a:r>
              <a:rPr lang="en-US" dirty="0" smtClean="0"/>
              <a:t>Mentoring the Mentor</a:t>
            </a:r>
            <a:endParaRPr lang="en-US" dirty="0"/>
          </a:p>
        </p:txBody>
      </p:sp>
      <p:sp>
        <p:nvSpPr>
          <p:cNvPr id="3" name="Subtitle 2"/>
          <p:cNvSpPr>
            <a:spLocks noGrp="1"/>
          </p:cNvSpPr>
          <p:nvPr>
            <p:ph type="subTitle" idx="1"/>
          </p:nvPr>
        </p:nvSpPr>
        <p:spPr>
          <a:xfrm>
            <a:off x="1524000" y="2943499"/>
            <a:ext cx="9144000" cy="1655762"/>
          </a:xfrm>
        </p:spPr>
        <p:txBody>
          <a:bodyPr>
            <a:normAutofit lnSpcReduction="10000"/>
          </a:bodyPr>
          <a:lstStyle/>
          <a:p>
            <a:r>
              <a:rPr lang="en-US" dirty="0" smtClean="0"/>
              <a:t>How to become a better research mentor</a:t>
            </a:r>
          </a:p>
          <a:p>
            <a:endParaRPr lang="en-US" dirty="0" smtClean="0"/>
          </a:p>
          <a:p>
            <a:r>
              <a:rPr lang="en-US" dirty="0" smtClean="0"/>
              <a:t>Dr. Amanda Brooks</a:t>
            </a:r>
          </a:p>
          <a:p>
            <a:r>
              <a:rPr lang="en-US" dirty="0" smtClean="0"/>
              <a:t>Director of Research and Scholarly Activity</a:t>
            </a:r>
            <a:endParaRPr lang="en-US" dirty="0"/>
          </a:p>
        </p:txBody>
      </p:sp>
      <p:sp>
        <p:nvSpPr>
          <p:cNvPr id="4" name="Rectangle 3"/>
          <p:cNvSpPr/>
          <p:nvPr/>
        </p:nvSpPr>
        <p:spPr>
          <a:xfrm>
            <a:off x="1115377" y="4919117"/>
            <a:ext cx="10566400" cy="1754326"/>
          </a:xfrm>
          <a:prstGeom prst="rect">
            <a:avLst/>
          </a:prstGeom>
        </p:spPr>
        <p:txBody>
          <a:bodyPr wrap="square">
            <a:spAutoFit/>
          </a:bodyPr>
          <a:lstStyle/>
          <a:p>
            <a:r>
              <a:rPr lang="en-US" b="0" i="0" dirty="0" smtClean="0">
                <a:solidFill>
                  <a:srgbClr val="494949"/>
                </a:solidFill>
                <a:effectLst/>
                <a:latin typeface="Verlag"/>
              </a:rPr>
              <a:t>“Effective mentoring is a key component of the education and training of clinical and translational researchers.”</a:t>
            </a:r>
          </a:p>
          <a:p>
            <a:r>
              <a:rPr lang="en-US" dirty="0" smtClean="0">
                <a:hlinkClick r:id="rId2"/>
              </a:rPr>
              <a:t>https://ictr.wisc.edu/mentoring/</a:t>
            </a:r>
            <a:endParaRPr lang="en-US" dirty="0" smtClean="0"/>
          </a:p>
          <a:p>
            <a:endParaRPr lang="en-US" dirty="0"/>
          </a:p>
          <a:p>
            <a:r>
              <a:rPr lang="en-US" i="1" dirty="0"/>
              <a:t>“Those who are good mentors get incalculably more out of it than they put into it</a:t>
            </a:r>
            <a:r>
              <a:rPr lang="en-US" i="1" dirty="0" smtClean="0"/>
              <a:t>.” </a:t>
            </a:r>
            <a:r>
              <a:rPr lang="en-US" dirty="0" smtClean="0">
                <a:hlinkClick r:id="rId3"/>
              </a:rPr>
              <a:t>https://www.nature.com/articles/447791a</a:t>
            </a:r>
            <a:endParaRPr lang="en-US" dirty="0"/>
          </a:p>
        </p:txBody>
      </p:sp>
      <p:pic>
        <p:nvPicPr>
          <p:cNvPr id="10242" name="Picture 2" descr="Rocky Vista University College of Osteopathic Medicine - Wikiped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75" y="16444"/>
            <a:ext cx="1995805" cy="2027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91814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Foster independent thought</a:t>
            </a:r>
            <a:endParaRPr lang="en-US" dirty="0"/>
          </a:p>
        </p:txBody>
      </p:sp>
      <p:sp>
        <p:nvSpPr>
          <p:cNvPr id="3" name="Content Placeholder 2"/>
          <p:cNvSpPr>
            <a:spLocks noGrp="1"/>
          </p:cNvSpPr>
          <p:nvPr>
            <p:ph idx="1"/>
          </p:nvPr>
        </p:nvSpPr>
        <p:spPr>
          <a:xfrm>
            <a:off x="1021080" y="1496854"/>
            <a:ext cx="4211320" cy="4351338"/>
          </a:xfrm>
        </p:spPr>
        <p:txBody>
          <a:bodyPr/>
          <a:lstStyle/>
          <a:p>
            <a:r>
              <a:rPr lang="en-US" dirty="0" smtClean="0"/>
              <a:t>How do you determine how much independence to give?</a:t>
            </a:r>
          </a:p>
          <a:p>
            <a:r>
              <a:rPr lang="en-US" dirty="0" smtClean="0"/>
              <a:t>How many mistakes are acceptable?</a:t>
            </a:r>
          </a:p>
          <a:p>
            <a:r>
              <a:rPr lang="en-US" dirty="0" smtClean="0"/>
              <a:t>Is it critical for a mentee to make mistakes to become independent?</a:t>
            </a:r>
          </a:p>
          <a:p>
            <a:r>
              <a:rPr lang="en-US" dirty="0" smtClean="0"/>
              <a:t>Create a safe environment to fail</a:t>
            </a:r>
            <a:endParaRPr lang="en-US" dirty="0"/>
          </a:p>
        </p:txBody>
      </p:sp>
      <p:pic>
        <p:nvPicPr>
          <p:cNvPr id="5122" name="Picture 2" descr="5 traits of a successful te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8321" y="1496854"/>
            <a:ext cx="4475479" cy="52730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86080" y="6176963"/>
            <a:ext cx="6096000" cy="646331"/>
          </a:xfrm>
          <a:prstGeom prst="rect">
            <a:avLst/>
          </a:prstGeom>
        </p:spPr>
        <p:txBody>
          <a:bodyPr>
            <a:spAutoFit/>
          </a:bodyPr>
          <a:lstStyle/>
          <a:p>
            <a:r>
              <a:rPr lang="en-US" dirty="0" smtClean="0">
                <a:hlinkClick r:id="rId3"/>
              </a:rPr>
              <a:t>https://medium.com/serious-scrum/how-to-create-a-safe-to-fail-environment-dab3b8c77ef4</a:t>
            </a:r>
            <a:endParaRPr lang="en-US" dirty="0"/>
          </a:p>
        </p:txBody>
      </p:sp>
    </p:spTree>
    <p:extLst>
      <p:ext uri="{BB962C8B-B14F-4D97-AF65-F5344CB8AC3E}">
        <p14:creationId xmlns:p14="http://schemas.microsoft.com/office/powerpoint/2010/main" val="3498590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safe space</a:t>
            </a:r>
            <a:endParaRPr lang="en-US" dirty="0"/>
          </a:p>
        </p:txBody>
      </p:sp>
      <p:sp>
        <p:nvSpPr>
          <p:cNvPr id="3" name="Content Placeholder 2"/>
          <p:cNvSpPr>
            <a:spLocks noGrp="1"/>
          </p:cNvSpPr>
          <p:nvPr>
            <p:ph idx="1"/>
          </p:nvPr>
        </p:nvSpPr>
        <p:spPr/>
        <p:txBody>
          <a:bodyPr/>
          <a:lstStyle/>
          <a:p>
            <a:r>
              <a:rPr lang="en-US" dirty="0" smtClean="0"/>
              <a:t>How do you know if something is wrong with a mentee?</a:t>
            </a:r>
          </a:p>
          <a:p>
            <a:r>
              <a:rPr lang="en-US" dirty="0" smtClean="0"/>
              <a:t>How frequently should you check in with your mentee?</a:t>
            </a:r>
          </a:p>
          <a:p>
            <a:r>
              <a:rPr lang="en-US" dirty="0" smtClean="0"/>
              <a:t>Can your mentee be truly honest with you?</a:t>
            </a:r>
          </a:p>
          <a:p>
            <a:pPr lvl="1"/>
            <a:r>
              <a:rPr lang="en-US" dirty="0" smtClean="0"/>
              <a:t>Where does a mentee go if there is a problem with the mentor relationship?</a:t>
            </a:r>
            <a:endParaRPr lang="en-US" dirty="0"/>
          </a:p>
        </p:txBody>
      </p:sp>
    </p:spTree>
    <p:extLst>
      <p:ext uri="{BB962C8B-B14F-4D97-AF65-F5344CB8AC3E}">
        <p14:creationId xmlns:p14="http://schemas.microsoft.com/office/powerpoint/2010/main" val="31031277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Modelling Ethics</a:t>
            </a:r>
            <a:endParaRPr lang="en-US" dirty="0"/>
          </a:p>
        </p:txBody>
      </p:sp>
      <p:sp>
        <p:nvSpPr>
          <p:cNvPr id="3" name="Content Placeholder 2"/>
          <p:cNvSpPr>
            <a:spLocks noGrp="1"/>
          </p:cNvSpPr>
          <p:nvPr>
            <p:ph idx="1"/>
          </p:nvPr>
        </p:nvSpPr>
        <p:spPr>
          <a:xfrm>
            <a:off x="838200" y="1825625"/>
            <a:ext cx="3845560" cy="4351338"/>
          </a:xfrm>
        </p:spPr>
        <p:txBody>
          <a:bodyPr/>
          <a:lstStyle/>
          <a:p>
            <a:r>
              <a:rPr lang="en-US" dirty="0" smtClean="0"/>
              <a:t>Teach ethical behavior</a:t>
            </a:r>
          </a:p>
          <a:p>
            <a:r>
              <a:rPr lang="en-US" dirty="0" smtClean="0"/>
              <a:t>Model ethical behavior</a:t>
            </a:r>
            <a:endParaRPr lang="en-US" dirty="0"/>
          </a:p>
        </p:txBody>
      </p:sp>
      <p:pic>
        <p:nvPicPr>
          <p:cNvPr id="6146" name="Picture 2" descr="Research Ethics &amp; Misconduct: What Researchers Need to Know - Enago Academ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4640" y="30479"/>
            <a:ext cx="6817360" cy="681736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Three domains of research ethics. | Download Scientific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973562"/>
            <a:ext cx="3820160" cy="33383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8420" y="6201509"/>
            <a:ext cx="6096000" cy="646331"/>
          </a:xfrm>
          <a:prstGeom prst="rect">
            <a:avLst/>
          </a:prstGeom>
        </p:spPr>
        <p:txBody>
          <a:bodyPr>
            <a:spAutoFit/>
          </a:bodyPr>
          <a:lstStyle/>
          <a:p>
            <a:r>
              <a:rPr lang="en-US" sz="1200" dirty="0"/>
              <a:t>Balancing Ethics and Quality in Educational Research—the Ethical Matrix Method</a:t>
            </a:r>
          </a:p>
          <a:p>
            <a:r>
              <a:rPr lang="en-US" sz="1200" dirty="0"/>
              <a:t>November 2014 Scandinavian Journal of Educational Research 58(6)</a:t>
            </a:r>
          </a:p>
          <a:p>
            <a:r>
              <a:rPr lang="en-US" sz="1200" dirty="0"/>
              <a:t>DOI:  </a:t>
            </a:r>
            <a:r>
              <a:rPr lang="en-US" sz="1200" u="sng" dirty="0">
                <a:hlinkClick r:id="rId5"/>
              </a:rPr>
              <a:t>10.1080/00313831.2013.821089</a:t>
            </a:r>
            <a:endParaRPr lang="en-US" sz="1200" dirty="0"/>
          </a:p>
        </p:txBody>
      </p:sp>
    </p:spTree>
    <p:extLst>
      <p:ext uri="{BB962C8B-B14F-4D97-AF65-F5344CB8AC3E}">
        <p14:creationId xmlns:p14="http://schemas.microsoft.com/office/powerpoint/2010/main" val="608682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Mentor Contract</a:t>
            </a:r>
            <a:endParaRPr lang="en-US" dirty="0"/>
          </a:p>
        </p:txBody>
      </p:sp>
      <p:sp>
        <p:nvSpPr>
          <p:cNvPr id="3" name="Content Placeholder 2"/>
          <p:cNvSpPr>
            <a:spLocks noGrp="1"/>
          </p:cNvSpPr>
          <p:nvPr>
            <p:ph idx="1"/>
          </p:nvPr>
        </p:nvSpPr>
        <p:spPr>
          <a:xfrm>
            <a:off x="260001" y="1510665"/>
            <a:ext cx="5358479" cy="4351338"/>
          </a:xfrm>
        </p:spPr>
        <p:txBody>
          <a:bodyPr>
            <a:normAutofit fontScale="92500" lnSpcReduction="10000"/>
          </a:bodyPr>
          <a:lstStyle/>
          <a:p>
            <a:r>
              <a:rPr lang="en-US" dirty="0" smtClean="0"/>
              <a:t>Set up a mentor contract</a:t>
            </a:r>
          </a:p>
          <a:p>
            <a:pPr lvl="1"/>
            <a:r>
              <a:rPr lang="en-US" dirty="0" smtClean="0"/>
              <a:t>Research vision</a:t>
            </a:r>
          </a:p>
          <a:p>
            <a:pPr lvl="1"/>
            <a:r>
              <a:rPr lang="en-US" dirty="0" smtClean="0"/>
              <a:t>Your expectations for your mentees</a:t>
            </a:r>
          </a:p>
          <a:p>
            <a:pPr lvl="2"/>
            <a:r>
              <a:rPr lang="en-US" dirty="0" smtClean="0"/>
              <a:t>Be a team player</a:t>
            </a:r>
          </a:p>
          <a:p>
            <a:pPr lvl="2"/>
            <a:r>
              <a:rPr lang="en-US" dirty="0" smtClean="0"/>
              <a:t>Meet deadlines</a:t>
            </a:r>
          </a:p>
          <a:p>
            <a:pPr lvl="2"/>
            <a:r>
              <a:rPr lang="en-US" dirty="0" smtClean="0"/>
              <a:t>Communicate clearly</a:t>
            </a:r>
          </a:p>
          <a:p>
            <a:pPr lvl="2"/>
            <a:r>
              <a:rPr lang="en-US" dirty="0" smtClean="0"/>
              <a:t>Develop strong research skills</a:t>
            </a:r>
          </a:p>
          <a:p>
            <a:pPr lvl="1"/>
            <a:r>
              <a:rPr lang="en-US" dirty="0" smtClean="0"/>
              <a:t>Mentee expectations for Mentor</a:t>
            </a:r>
          </a:p>
          <a:p>
            <a:pPr lvl="2"/>
            <a:r>
              <a:rPr lang="en-US" dirty="0" smtClean="0"/>
              <a:t>Available for meetings (weekly or at least every other week)</a:t>
            </a:r>
          </a:p>
          <a:p>
            <a:pPr lvl="3"/>
            <a:r>
              <a:rPr lang="en-US" dirty="0" smtClean="0"/>
              <a:t>Don’t always make it about the work</a:t>
            </a:r>
          </a:p>
          <a:p>
            <a:pPr lvl="2"/>
            <a:r>
              <a:rPr lang="en-US" dirty="0" smtClean="0"/>
              <a:t>Help develop grit</a:t>
            </a:r>
          </a:p>
          <a:p>
            <a:pPr lvl="2"/>
            <a:r>
              <a:rPr lang="en-US" dirty="0" smtClean="0"/>
              <a:t>Develop soft skills</a:t>
            </a:r>
          </a:p>
          <a:p>
            <a:pPr lvl="2"/>
            <a:r>
              <a:rPr lang="en-US" dirty="0" smtClean="0"/>
              <a:t>Advocate</a:t>
            </a:r>
          </a:p>
          <a:p>
            <a:pPr lvl="1"/>
            <a:endParaRPr lang="en-US" dirty="0"/>
          </a:p>
        </p:txBody>
      </p:sp>
      <p:sp>
        <p:nvSpPr>
          <p:cNvPr id="4" name="Rectangle 3"/>
          <p:cNvSpPr/>
          <p:nvPr/>
        </p:nvSpPr>
        <p:spPr>
          <a:xfrm>
            <a:off x="717201" y="6457184"/>
            <a:ext cx="10757598" cy="276999"/>
          </a:xfrm>
          <a:prstGeom prst="rect">
            <a:avLst/>
          </a:prstGeom>
        </p:spPr>
        <p:txBody>
          <a:bodyPr wrap="square">
            <a:spAutoFit/>
          </a:bodyPr>
          <a:lstStyle/>
          <a:p>
            <a:r>
              <a:rPr lang="en-US" sz="1200" dirty="0" smtClean="0">
                <a:hlinkClick r:id="rId3"/>
              </a:rPr>
              <a:t>https://www.ohsu.edu/sites/default/files/2021-02/Creating%20a%20Mentoring%20Philosophy%20Statement%20How-To.pdf</a:t>
            </a:r>
            <a:endParaRPr lang="en-US" sz="1200" dirty="0"/>
          </a:p>
        </p:txBody>
      </p:sp>
      <p:pic>
        <p:nvPicPr>
          <p:cNvPr id="5" name="Picture 4"/>
          <p:cNvPicPr>
            <a:picLocks noChangeAspect="1"/>
          </p:cNvPicPr>
          <p:nvPr/>
        </p:nvPicPr>
        <p:blipFill rotWithShape="1">
          <a:blip r:embed="rId4"/>
          <a:srcRect l="742" r="1381"/>
          <a:stretch/>
        </p:blipFill>
        <p:spPr>
          <a:xfrm>
            <a:off x="5876638" y="1581784"/>
            <a:ext cx="6244049" cy="4117975"/>
          </a:xfrm>
          <a:prstGeom prst="rect">
            <a:avLst/>
          </a:prstGeom>
        </p:spPr>
      </p:pic>
      <p:sp>
        <p:nvSpPr>
          <p:cNvPr id="6" name="Rounded Rectangle 5"/>
          <p:cNvSpPr/>
          <p:nvPr/>
        </p:nvSpPr>
        <p:spPr>
          <a:xfrm>
            <a:off x="9489440" y="1510665"/>
            <a:ext cx="1625600" cy="490855"/>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rot="5400000">
            <a:off x="10559635" y="1253270"/>
            <a:ext cx="1625600" cy="1496502"/>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831646" y="5631157"/>
            <a:ext cx="6289040" cy="461665"/>
          </a:xfrm>
          <a:prstGeom prst="rect">
            <a:avLst/>
          </a:prstGeom>
        </p:spPr>
        <p:txBody>
          <a:bodyPr wrap="square">
            <a:spAutoFit/>
          </a:bodyPr>
          <a:lstStyle/>
          <a:p>
            <a:r>
              <a:rPr lang="en-US" sz="1200" dirty="0" smtClean="0">
                <a:hlinkClick r:id="rId5"/>
              </a:rPr>
              <a:t>http://socialwork.buffalo.edu/content/dam/socialwork/home/Alumni/MentorProgramInfographic-final-2017.pdf</a:t>
            </a:r>
            <a:endParaRPr lang="en-US" sz="1200" dirty="0"/>
          </a:p>
        </p:txBody>
      </p:sp>
    </p:spTree>
    <p:extLst>
      <p:ext uri="{BB962C8B-B14F-4D97-AF65-F5344CB8AC3E}">
        <p14:creationId xmlns:p14="http://schemas.microsoft.com/office/powerpoint/2010/main" val="23433213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is no single formula for good mentoring</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940134977"/>
              </p:ext>
            </p:extLst>
          </p:nvPr>
        </p:nvGraphicFramePr>
        <p:xfrm>
          <a:off x="1645920" y="1690688"/>
          <a:ext cx="8900160" cy="4259573"/>
        </p:xfrm>
        <a:graphic>
          <a:graphicData uri="http://schemas.openxmlformats.org/drawingml/2006/table">
            <a:tbl>
              <a:tblPr firstRow="1" bandRow="1">
                <a:tableStyleId>{5C22544A-7EE6-4342-B048-85BDC9FD1C3A}</a:tableStyleId>
              </a:tblPr>
              <a:tblGrid>
                <a:gridCol w="8900160">
                  <a:extLst>
                    <a:ext uri="{9D8B030D-6E8A-4147-A177-3AD203B41FA5}">
                      <a16:colId xmlns:a16="http://schemas.microsoft.com/office/drawing/2014/main" val="3934953799"/>
                    </a:ext>
                  </a:extLst>
                </a:gridCol>
              </a:tblGrid>
              <a:tr h="495720">
                <a:tc>
                  <a:txBody>
                    <a:bodyPr/>
                    <a:lstStyle/>
                    <a:p>
                      <a:pPr algn="ctr"/>
                      <a:r>
                        <a:rPr lang="en-US" sz="2400" dirty="0" smtClean="0"/>
                        <a:t>Key strategies for successful mentoring</a:t>
                      </a:r>
                      <a:endParaRPr lang="en-US" sz="2400" dirty="0"/>
                    </a:p>
                  </a:txBody>
                  <a:tcPr/>
                </a:tc>
                <a:extLst>
                  <a:ext uri="{0D108BD9-81ED-4DB2-BD59-A6C34878D82A}">
                    <a16:rowId xmlns:a16="http://schemas.microsoft.com/office/drawing/2014/main" val="2680560675"/>
                  </a:ext>
                </a:extLst>
              </a:tr>
              <a:tr h="814707">
                <a:tc>
                  <a:txBody>
                    <a:bodyPr/>
                    <a:lstStyle/>
                    <a:p>
                      <a:pPr marL="285750" indent="-285750">
                        <a:buFont typeface="Arial" panose="020B0604020202020204" pitchFamily="34" charset="0"/>
                        <a:buChar char="•"/>
                      </a:pPr>
                      <a:r>
                        <a:rPr lang="en-US" sz="2400" dirty="0" smtClean="0"/>
                        <a:t>Determine your</a:t>
                      </a:r>
                      <a:r>
                        <a:rPr lang="en-US" sz="2400" baseline="0" dirty="0" smtClean="0"/>
                        <a:t> mentee’s preferred medium of communication and acknowledge if it differs from your own personal preference.</a:t>
                      </a:r>
                      <a:endParaRPr lang="en-US" sz="2400" dirty="0"/>
                    </a:p>
                  </a:txBody>
                  <a:tcPr/>
                </a:tc>
                <a:extLst>
                  <a:ext uri="{0D108BD9-81ED-4DB2-BD59-A6C34878D82A}">
                    <a16:rowId xmlns:a16="http://schemas.microsoft.com/office/drawing/2014/main" val="1880930456"/>
                  </a:ext>
                </a:extLst>
              </a:tr>
              <a:tr h="814707">
                <a:tc>
                  <a:txBody>
                    <a:bodyPr/>
                    <a:lstStyle/>
                    <a:p>
                      <a:pPr marL="285750" indent="-285750">
                        <a:buFont typeface="Arial" panose="020B0604020202020204" pitchFamily="34" charset="0"/>
                        <a:buChar char="•"/>
                      </a:pPr>
                      <a:r>
                        <a:rPr lang="en-US" sz="2400" dirty="0" smtClean="0"/>
                        <a:t>Schedule a regular</a:t>
                      </a:r>
                      <a:r>
                        <a:rPr lang="en-US" sz="2400" baseline="0" dirty="0" smtClean="0"/>
                        <a:t> time to meet or check in with your mentee (make a dedicated time).</a:t>
                      </a:r>
                      <a:endParaRPr lang="en-US" sz="2400" dirty="0"/>
                    </a:p>
                  </a:txBody>
                  <a:tcPr/>
                </a:tc>
                <a:extLst>
                  <a:ext uri="{0D108BD9-81ED-4DB2-BD59-A6C34878D82A}">
                    <a16:rowId xmlns:a16="http://schemas.microsoft.com/office/drawing/2014/main" val="3744539567"/>
                  </a:ext>
                </a:extLst>
              </a:tr>
              <a:tr h="814707">
                <a:tc>
                  <a:txBody>
                    <a:bodyPr/>
                    <a:lstStyle/>
                    <a:p>
                      <a:pPr marL="285750" indent="-285750">
                        <a:buFont typeface="Arial" panose="020B0604020202020204" pitchFamily="34" charset="0"/>
                        <a:buChar char="•"/>
                      </a:pPr>
                      <a:r>
                        <a:rPr lang="en-US" sz="2400" dirty="0" smtClean="0"/>
                        <a:t>Keep track and share progress toward both</a:t>
                      </a:r>
                      <a:r>
                        <a:rPr lang="en-US" sz="2400" baseline="0" dirty="0" smtClean="0"/>
                        <a:t> project and professional goals, both verbally and in writing.</a:t>
                      </a:r>
                      <a:endParaRPr lang="en-US" sz="2400" dirty="0"/>
                    </a:p>
                  </a:txBody>
                  <a:tcPr/>
                </a:tc>
                <a:extLst>
                  <a:ext uri="{0D108BD9-81ED-4DB2-BD59-A6C34878D82A}">
                    <a16:rowId xmlns:a16="http://schemas.microsoft.com/office/drawing/2014/main" val="1549105639"/>
                  </a:ext>
                </a:extLst>
              </a:tr>
              <a:tr h="814707">
                <a:tc>
                  <a:txBody>
                    <a:bodyPr/>
                    <a:lstStyle/>
                    <a:p>
                      <a:pPr marL="285750" indent="-285750">
                        <a:buFont typeface="Arial" panose="020B0604020202020204" pitchFamily="34" charset="0"/>
                        <a:buChar char="•"/>
                      </a:pPr>
                      <a:r>
                        <a:rPr lang="en-US" sz="2400" dirty="0" smtClean="0"/>
                        <a:t>Identify challenges and work with your mentee to develop a plan to address/overcome them.</a:t>
                      </a:r>
                      <a:endParaRPr lang="en-US" sz="2400" dirty="0"/>
                    </a:p>
                  </a:txBody>
                  <a:tcPr/>
                </a:tc>
                <a:extLst>
                  <a:ext uri="{0D108BD9-81ED-4DB2-BD59-A6C34878D82A}">
                    <a16:rowId xmlns:a16="http://schemas.microsoft.com/office/drawing/2014/main" val="2719433596"/>
                  </a:ext>
                </a:extLst>
              </a:tr>
              <a:tr h="472013">
                <a:tc>
                  <a:txBody>
                    <a:bodyPr/>
                    <a:lstStyle/>
                    <a:p>
                      <a:pPr marL="285750" indent="-285750">
                        <a:buFont typeface="Arial" panose="020B0604020202020204" pitchFamily="34" charset="0"/>
                        <a:buChar char="•"/>
                      </a:pPr>
                      <a:r>
                        <a:rPr lang="en-US" sz="2400" dirty="0" smtClean="0"/>
                        <a:t>Be positive and encouraging.</a:t>
                      </a:r>
                      <a:endParaRPr lang="en-US" sz="2400" dirty="0"/>
                    </a:p>
                  </a:txBody>
                  <a:tcPr/>
                </a:tc>
                <a:extLst>
                  <a:ext uri="{0D108BD9-81ED-4DB2-BD59-A6C34878D82A}">
                    <a16:rowId xmlns:a16="http://schemas.microsoft.com/office/drawing/2014/main" val="3634438328"/>
                  </a:ext>
                </a:extLst>
              </a:tr>
            </a:tbl>
          </a:graphicData>
        </a:graphic>
      </p:graphicFrame>
    </p:spTree>
    <p:extLst>
      <p:ext uri="{BB962C8B-B14F-4D97-AF65-F5344CB8AC3E}">
        <p14:creationId xmlns:p14="http://schemas.microsoft.com/office/powerpoint/2010/main" val="2381877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283"/>
            <a:ext cx="10515600" cy="1325563"/>
          </a:xfrm>
        </p:spPr>
        <p:txBody>
          <a:bodyPr/>
          <a:lstStyle/>
          <a:p>
            <a:r>
              <a:rPr lang="en-US" dirty="0" smtClean="0"/>
              <a:t>Developing a Mentoring Philosophy</a:t>
            </a:r>
            <a:endParaRPr lang="en-US" dirty="0"/>
          </a:p>
        </p:txBody>
      </p:sp>
      <p:sp>
        <p:nvSpPr>
          <p:cNvPr id="4" name="TextBox 3"/>
          <p:cNvSpPr txBox="1"/>
          <p:nvPr/>
        </p:nvSpPr>
        <p:spPr>
          <a:xfrm>
            <a:off x="156041" y="6488668"/>
            <a:ext cx="5939959" cy="369332"/>
          </a:xfrm>
          <a:prstGeom prst="rect">
            <a:avLst/>
          </a:prstGeom>
          <a:noFill/>
        </p:spPr>
        <p:txBody>
          <a:bodyPr wrap="none" rtlCol="0">
            <a:spAutoFit/>
          </a:bodyPr>
          <a:lstStyle/>
          <a:p>
            <a:r>
              <a:rPr lang="en-US" dirty="0" smtClean="0"/>
              <a:t>Modified from the OHSU Mentorship Academy Provost Office</a:t>
            </a:r>
            <a:endParaRPr lang="en-US" dirty="0"/>
          </a:p>
        </p:txBody>
      </p:sp>
      <p:graphicFrame>
        <p:nvGraphicFramePr>
          <p:cNvPr id="5" name="Diagram 4"/>
          <p:cNvGraphicFramePr/>
          <p:nvPr>
            <p:extLst>
              <p:ext uri="{D42A27DB-BD31-4B8C-83A1-F6EECF244321}">
                <p14:modId xmlns:p14="http://schemas.microsoft.com/office/powerpoint/2010/main" val="2829505383"/>
              </p:ext>
            </p:extLst>
          </p:nvPr>
        </p:nvGraphicFramePr>
        <p:xfrm>
          <a:off x="589280" y="709506"/>
          <a:ext cx="8128000" cy="58640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170" name="Picture 2" descr="Be Authentic | Marketing Meets Motherhood"/>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174" t="26311" r="5987" b="32714"/>
          <a:stretch/>
        </p:blipFill>
        <p:spPr bwMode="auto">
          <a:xfrm rot="19476083">
            <a:off x="820711" y="1469379"/>
            <a:ext cx="1063905" cy="49811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uthentic Leadership: What It Is, Why It Matters | CC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17280" y="1402080"/>
            <a:ext cx="3139440" cy="1957865"/>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School Improvement Team 2020 - Enka Intermediat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52663" y="3219759"/>
            <a:ext cx="962175" cy="843507"/>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The Current State of Professional Mentor Relationships - HR Daily Adviso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956" t="7943" r="7605" b="6641"/>
          <a:stretch/>
        </p:blipFill>
        <p:spPr bwMode="auto">
          <a:xfrm>
            <a:off x="868680" y="5043273"/>
            <a:ext cx="1029857" cy="779453"/>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Mentoring-Konzeptsymbole Eingestellt - Vektor Download"/>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717280" y="3806364"/>
            <a:ext cx="3139440" cy="211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8994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6080" y="227275"/>
            <a:ext cx="10840402" cy="6383710"/>
          </a:xfrm>
          <a:prstGeom prst="rect">
            <a:avLst/>
          </a:prstGeom>
        </p:spPr>
      </p:pic>
      <p:sp>
        <p:nvSpPr>
          <p:cNvPr id="4" name="Rectangle 3"/>
          <p:cNvSpPr/>
          <p:nvPr/>
        </p:nvSpPr>
        <p:spPr>
          <a:xfrm>
            <a:off x="1544320" y="6523285"/>
            <a:ext cx="10454640" cy="276999"/>
          </a:xfrm>
          <a:prstGeom prst="rect">
            <a:avLst/>
          </a:prstGeom>
        </p:spPr>
        <p:txBody>
          <a:bodyPr wrap="square">
            <a:spAutoFit/>
          </a:bodyPr>
          <a:lstStyle/>
          <a:p>
            <a:r>
              <a:rPr lang="en-US" sz="1200" dirty="0" smtClean="0">
                <a:hlinkClick r:id="rId3"/>
              </a:rPr>
              <a:t>https://www.ohsu.edu/sites/default/files/2021-02/Creating%20a%20Mentoring%20Philosophy%20Statement%20How-To.pdf</a:t>
            </a:r>
            <a:endParaRPr lang="en-US" sz="1200" dirty="0"/>
          </a:p>
        </p:txBody>
      </p:sp>
    </p:spTree>
    <p:extLst>
      <p:ext uri="{BB962C8B-B14F-4D97-AF65-F5344CB8AC3E}">
        <p14:creationId xmlns:p14="http://schemas.microsoft.com/office/powerpoint/2010/main" val="26712850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283"/>
            <a:ext cx="10515600" cy="1325563"/>
          </a:xfrm>
        </p:spPr>
        <p:txBody>
          <a:bodyPr/>
          <a:lstStyle/>
          <a:p>
            <a:r>
              <a:rPr lang="en-US" dirty="0" smtClean="0"/>
              <a:t>Assessing your Mentoring</a:t>
            </a:r>
            <a:endParaRPr lang="en-US" dirty="0"/>
          </a:p>
        </p:txBody>
      </p:sp>
      <p:pic>
        <p:nvPicPr>
          <p:cNvPr id="7" name="Picture 6"/>
          <p:cNvPicPr>
            <a:picLocks noChangeAspect="1"/>
          </p:cNvPicPr>
          <p:nvPr/>
        </p:nvPicPr>
        <p:blipFill>
          <a:blip r:embed="rId2"/>
          <a:stretch>
            <a:fillRect/>
          </a:stretch>
        </p:blipFill>
        <p:spPr>
          <a:xfrm>
            <a:off x="2231711" y="1085360"/>
            <a:ext cx="7369489" cy="5298737"/>
          </a:xfrm>
          <a:prstGeom prst="rect">
            <a:avLst/>
          </a:prstGeom>
        </p:spPr>
      </p:pic>
      <p:sp>
        <p:nvSpPr>
          <p:cNvPr id="6" name="Rectangle 5"/>
          <p:cNvSpPr/>
          <p:nvPr/>
        </p:nvSpPr>
        <p:spPr>
          <a:xfrm>
            <a:off x="2231711" y="6496149"/>
            <a:ext cx="6096000" cy="276999"/>
          </a:xfrm>
          <a:prstGeom prst="rect">
            <a:avLst/>
          </a:prstGeom>
        </p:spPr>
        <p:txBody>
          <a:bodyPr>
            <a:spAutoFit/>
          </a:bodyPr>
          <a:lstStyle/>
          <a:p>
            <a:r>
              <a:rPr lang="en-US" sz="1200" smtClean="0">
                <a:hlinkClick r:id="rId3"/>
              </a:rPr>
              <a:t>https://scse.d.umn.edu/sites/scse.d.umn.edu/files/article-mentoring_the_mentors.pdf</a:t>
            </a:r>
            <a:endParaRPr lang="en-US" sz="1200"/>
          </a:p>
        </p:txBody>
      </p:sp>
    </p:spTree>
    <p:extLst>
      <p:ext uri="{BB962C8B-B14F-4D97-AF65-F5344CB8AC3E}">
        <p14:creationId xmlns:p14="http://schemas.microsoft.com/office/powerpoint/2010/main" val="3560125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Reminders</a:t>
            </a:r>
            <a:endParaRPr lang="en-US" dirty="0"/>
          </a:p>
        </p:txBody>
      </p:sp>
      <p:sp>
        <p:nvSpPr>
          <p:cNvPr id="3" name="Content Placeholder 2"/>
          <p:cNvSpPr>
            <a:spLocks noGrp="1"/>
          </p:cNvSpPr>
          <p:nvPr>
            <p:ph idx="1"/>
          </p:nvPr>
        </p:nvSpPr>
        <p:spPr>
          <a:xfrm>
            <a:off x="370840" y="1778669"/>
            <a:ext cx="7310120" cy="4719407"/>
          </a:xfrm>
        </p:spPr>
        <p:txBody>
          <a:bodyPr>
            <a:normAutofit lnSpcReduction="10000"/>
          </a:bodyPr>
          <a:lstStyle/>
          <a:p>
            <a:r>
              <a:rPr lang="en-US" dirty="0" smtClean="0"/>
              <a:t>When you mentor, it is NOT about YOU</a:t>
            </a:r>
          </a:p>
          <a:p>
            <a:endParaRPr lang="en-US" dirty="0"/>
          </a:p>
          <a:p>
            <a:endParaRPr lang="en-US" dirty="0" smtClean="0"/>
          </a:p>
          <a:p>
            <a:endParaRPr lang="en-US" dirty="0"/>
          </a:p>
          <a:p>
            <a:endParaRPr lang="en-US" dirty="0" smtClean="0"/>
          </a:p>
          <a:p>
            <a:endParaRPr lang="en-US" dirty="0"/>
          </a:p>
          <a:p>
            <a:endParaRPr lang="en-US" dirty="0" smtClean="0"/>
          </a:p>
          <a:p>
            <a:r>
              <a:rPr lang="en-US" dirty="0" smtClean="0">
                <a:hlinkClick r:id="rId2"/>
              </a:rPr>
              <a:t>https://www.fammed.wisc.edu/files/webfm-uploads/documents/diversity/Mentorship-Toolkit.pdf</a:t>
            </a:r>
            <a:endParaRPr lang="en-US" dirty="0" smtClean="0"/>
          </a:p>
          <a:p>
            <a:endParaRPr lang="en-US" dirty="0"/>
          </a:p>
        </p:txBody>
      </p:sp>
      <p:pic>
        <p:nvPicPr>
          <p:cNvPr id="4" name="Content Placeholder 6"/>
          <p:cNvPicPr>
            <a:picLocks noChangeAspect="1"/>
          </p:cNvPicPr>
          <p:nvPr/>
        </p:nvPicPr>
        <p:blipFill>
          <a:blip r:embed="rId3"/>
          <a:stretch>
            <a:fillRect/>
          </a:stretch>
        </p:blipFill>
        <p:spPr>
          <a:xfrm>
            <a:off x="7496932" y="3272"/>
            <a:ext cx="3952523" cy="6792201"/>
          </a:xfrm>
          <a:prstGeom prst="rect">
            <a:avLst/>
          </a:prstGeom>
        </p:spPr>
      </p:pic>
      <p:sp>
        <p:nvSpPr>
          <p:cNvPr id="5" name="Rectangle 4"/>
          <p:cNvSpPr/>
          <p:nvPr/>
        </p:nvSpPr>
        <p:spPr>
          <a:xfrm>
            <a:off x="6887182" y="6498077"/>
            <a:ext cx="4873557" cy="369332"/>
          </a:xfrm>
          <a:prstGeom prst="rect">
            <a:avLst/>
          </a:prstGeom>
        </p:spPr>
        <p:txBody>
          <a:bodyPr wrap="square">
            <a:spAutoFit/>
          </a:bodyPr>
          <a:lstStyle/>
          <a:p>
            <a:r>
              <a:rPr lang="en-US" dirty="0" smtClean="0">
                <a:hlinkClick r:id="rId4"/>
              </a:rPr>
              <a:t>https://www.nap.edu/read/5789/chapter/2#15</a:t>
            </a:r>
            <a:endParaRPr lang="en-US" dirty="0"/>
          </a:p>
        </p:txBody>
      </p:sp>
      <p:pic>
        <p:nvPicPr>
          <p:cNvPr id="8198" name="Picture 6" descr="Mentoring Toolbox – Part One Strengths Styles Relationship Resilience. -  ppt downloa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634" y="2746277"/>
            <a:ext cx="3070991" cy="2303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529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sz="half" idx="1"/>
          </p:nvPr>
        </p:nvSpPr>
        <p:spPr/>
        <p:txBody>
          <a:bodyPr>
            <a:normAutofit/>
          </a:bodyPr>
          <a:lstStyle/>
          <a:p>
            <a:r>
              <a:rPr lang="en-US" dirty="0" smtClean="0"/>
              <a:t>Who is a Mentor:</a:t>
            </a:r>
          </a:p>
          <a:p>
            <a:pPr lvl="1"/>
            <a:r>
              <a:rPr lang="en-US" dirty="0" smtClean="0"/>
              <a:t>Characteristics of a good mentor</a:t>
            </a:r>
          </a:p>
          <a:p>
            <a:pPr lvl="1"/>
            <a:r>
              <a:rPr lang="en-US" dirty="0" smtClean="0"/>
              <a:t>How invested should you be?</a:t>
            </a:r>
          </a:p>
          <a:p>
            <a:r>
              <a:rPr lang="en-US" dirty="0" smtClean="0"/>
              <a:t>Aligning Expectations</a:t>
            </a:r>
          </a:p>
          <a:p>
            <a:pPr lvl="1"/>
            <a:r>
              <a:rPr lang="en-US" dirty="0" smtClean="0"/>
              <a:t>Your mentoring philosophy/plan</a:t>
            </a:r>
          </a:p>
          <a:p>
            <a:pPr lvl="1"/>
            <a:r>
              <a:rPr lang="en-US" dirty="0" smtClean="0"/>
              <a:t>Effective Communication</a:t>
            </a:r>
          </a:p>
          <a:p>
            <a:r>
              <a:rPr lang="en-US" dirty="0" smtClean="0"/>
              <a:t>The Value of Diversity</a:t>
            </a:r>
          </a:p>
          <a:p>
            <a:r>
              <a:rPr lang="en-US" dirty="0" smtClean="0"/>
              <a:t>Cultivating ethical behavior</a:t>
            </a:r>
          </a:p>
          <a:p>
            <a:r>
              <a:rPr lang="en-US" dirty="0" smtClean="0"/>
              <a:t>Fostering Independence</a:t>
            </a:r>
          </a:p>
        </p:txBody>
      </p:sp>
      <p:pic>
        <p:nvPicPr>
          <p:cNvPr id="7" name="Content Placeholder 7"/>
          <p:cNvPicPr>
            <a:picLocks noGrp="1" noChangeAspect="1"/>
          </p:cNvPicPr>
          <p:nvPr>
            <p:ph sz="half" idx="2"/>
          </p:nvPr>
        </p:nvPicPr>
        <p:blipFill>
          <a:blip r:embed="rId2"/>
          <a:stretch>
            <a:fillRect/>
          </a:stretch>
        </p:blipFill>
        <p:spPr>
          <a:xfrm>
            <a:off x="7224239" y="0"/>
            <a:ext cx="3726943" cy="6618718"/>
          </a:xfrm>
          <a:prstGeom prst="rect">
            <a:avLst/>
          </a:prstGeom>
        </p:spPr>
      </p:pic>
      <p:sp>
        <p:nvSpPr>
          <p:cNvPr id="8" name="Rectangle 7"/>
          <p:cNvSpPr/>
          <p:nvPr/>
        </p:nvSpPr>
        <p:spPr>
          <a:xfrm>
            <a:off x="6887182" y="6498077"/>
            <a:ext cx="4873557" cy="369332"/>
          </a:xfrm>
          <a:prstGeom prst="rect">
            <a:avLst/>
          </a:prstGeom>
        </p:spPr>
        <p:txBody>
          <a:bodyPr wrap="square">
            <a:spAutoFit/>
          </a:bodyPr>
          <a:lstStyle/>
          <a:p>
            <a:r>
              <a:rPr lang="en-US" dirty="0" smtClean="0">
                <a:hlinkClick r:id="rId3"/>
              </a:rPr>
              <a:t>https://www.nap.edu/read/5789/chapter/2#15</a:t>
            </a:r>
            <a:endParaRPr lang="en-US" dirty="0"/>
          </a:p>
        </p:txBody>
      </p:sp>
    </p:spTree>
    <p:extLst>
      <p:ext uri="{BB962C8B-B14F-4D97-AF65-F5344CB8AC3E}">
        <p14:creationId xmlns:p14="http://schemas.microsoft.com/office/powerpoint/2010/main" val="1860249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557" y="71083"/>
            <a:ext cx="10515600" cy="1325563"/>
          </a:xfrm>
        </p:spPr>
        <p:txBody>
          <a:bodyPr/>
          <a:lstStyle/>
          <a:p>
            <a:r>
              <a:rPr lang="en-US" dirty="0" smtClean="0"/>
              <a:t>Getting started as a mentor</a:t>
            </a:r>
            <a:endParaRPr lang="en-US" dirty="0"/>
          </a:p>
        </p:txBody>
      </p:sp>
      <p:sp>
        <p:nvSpPr>
          <p:cNvPr id="6" name="Content Placeholder 5"/>
          <p:cNvSpPr>
            <a:spLocks noGrp="1"/>
          </p:cNvSpPr>
          <p:nvPr>
            <p:ph sz="half" idx="1"/>
          </p:nvPr>
        </p:nvSpPr>
        <p:spPr>
          <a:xfrm>
            <a:off x="562582" y="1757531"/>
            <a:ext cx="3733800" cy="4351338"/>
          </a:xfrm>
        </p:spPr>
        <p:txBody>
          <a:bodyPr/>
          <a:lstStyle/>
          <a:p>
            <a:r>
              <a:rPr lang="en-US" dirty="0" smtClean="0"/>
              <a:t>Who can be a mentor?</a:t>
            </a:r>
          </a:p>
          <a:p>
            <a:pPr lvl="1"/>
            <a:r>
              <a:rPr lang="en-US" dirty="0" smtClean="0"/>
              <a:t>Anyone can be a mentor</a:t>
            </a:r>
          </a:p>
          <a:p>
            <a:pPr lvl="2"/>
            <a:r>
              <a:rPr lang="en-US" dirty="0" smtClean="0"/>
              <a:t>May not be a formal arrangement</a:t>
            </a:r>
          </a:p>
          <a:p>
            <a:pPr lvl="1"/>
            <a:r>
              <a:rPr lang="en-US" dirty="0" smtClean="0"/>
              <a:t>Top 3 adjectives you think of to describe your best mentor</a:t>
            </a:r>
            <a:endParaRPr lang="en-US" dirty="0"/>
          </a:p>
        </p:txBody>
      </p:sp>
      <p:pic>
        <p:nvPicPr>
          <p:cNvPr id="10" name="Picture 9"/>
          <p:cNvPicPr>
            <a:picLocks noChangeAspect="1"/>
          </p:cNvPicPr>
          <p:nvPr/>
        </p:nvPicPr>
        <p:blipFill rotWithShape="1">
          <a:blip r:embed="rId3"/>
          <a:srcRect l="5189" t="8474" r="9856" b="6708"/>
          <a:stretch/>
        </p:blipFill>
        <p:spPr>
          <a:xfrm>
            <a:off x="4296382" y="1516941"/>
            <a:ext cx="7645942" cy="4338537"/>
          </a:xfrm>
          <a:prstGeom prst="rect">
            <a:avLst/>
          </a:prstGeom>
        </p:spPr>
      </p:pic>
    </p:spTree>
    <p:extLst>
      <p:ext uri="{BB962C8B-B14F-4D97-AF65-F5344CB8AC3E}">
        <p14:creationId xmlns:p14="http://schemas.microsoft.com/office/powerpoint/2010/main" val="22264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5"/>
            <a:ext cx="10515600" cy="1325563"/>
          </a:xfrm>
        </p:spPr>
        <p:txBody>
          <a:bodyPr/>
          <a:lstStyle/>
          <a:p>
            <a:r>
              <a:rPr lang="en-US" dirty="0" smtClean="0"/>
              <a:t>Characteristics of a good Mentor</a:t>
            </a:r>
            <a:endParaRPr lang="en-US" dirty="0"/>
          </a:p>
        </p:txBody>
      </p:sp>
      <p:sp>
        <p:nvSpPr>
          <p:cNvPr id="3" name="Content Placeholder 2"/>
          <p:cNvSpPr>
            <a:spLocks noGrp="1"/>
          </p:cNvSpPr>
          <p:nvPr>
            <p:ph idx="1"/>
          </p:nvPr>
        </p:nvSpPr>
        <p:spPr>
          <a:xfrm>
            <a:off x="149473" y="1233643"/>
            <a:ext cx="5173494" cy="5332527"/>
          </a:xfrm>
        </p:spPr>
        <p:txBody>
          <a:bodyPr>
            <a:normAutofit fontScale="70000" lnSpcReduction="20000"/>
          </a:bodyPr>
          <a:lstStyle/>
          <a:p>
            <a:r>
              <a:rPr lang="en-US" dirty="0" smtClean="0"/>
              <a:t>Enthusiasm, passion, and positivity (inspiration and optimism)</a:t>
            </a:r>
          </a:p>
          <a:p>
            <a:pPr lvl="1"/>
            <a:r>
              <a:rPr lang="en-US" dirty="0" smtClean="0"/>
              <a:t>Can these attributes be developed?</a:t>
            </a:r>
          </a:p>
          <a:p>
            <a:r>
              <a:rPr lang="en-US" dirty="0" smtClean="0"/>
              <a:t>Celebrate</a:t>
            </a:r>
          </a:p>
          <a:p>
            <a:r>
              <a:rPr lang="en-US" dirty="0" smtClean="0"/>
              <a:t>Sensitivity, compassion, and empathy</a:t>
            </a:r>
          </a:p>
          <a:p>
            <a:pPr lvl="1"/>
            <a:r>
              <a:rPr lang="en-US" dirty="0" smtClean="0"/>
              <a:t>Listen, hear, and support</a:t>
            </a:r>
          </a:p>
          <a:p>
            <a:r>
              <a:rPr lang="en-US" dirty="0" smtClean="0"/>
              <a:t>Appreciate individual differences</a:t>
            </a:r>
          </a:p>
          <a:p>
            <a:pPr lvl="1"/>
            <a:r>
              <a:rPr lang="en-US" dirty="0" smtClean="0"/>
              <a:t>Remember not everyone wants to be you</a:t>
            </a:r>
          </a:p>
          <a:p>
            <a:pPr lvl="1"/>
            <a:r>
              <a:rPr lang="en-US" dirty="0" smtClean="0"/>
              <a:t>Respect</a:t>
            </a:r>
          </a:p>
          <a:p>
            <a:r>
              <a:rPr lang="en-US" dirty="0" smtClean="0"/>
              <a:t>Unselfishness</a:t>
            </a:r>
          </a:p>
          <a:p>
            <a:pPr lvl="1"/>
            <a:r>
              <a:rPr lang="en-US" dirty="0" smtClean="0"/>
              <a:t>Availability</a:t>
            </a:r>
          </a:p>
          <a:p>
            <a:pPr lvl="1"/>
            <a:r>
              <a:rPr lang="en-US" dirty="0" smtClean="0"/>
              <a:t>Balancing direction and self-direction</a:t>
            </a:r>
          </a:p>
          <a:p>
            <a:pPr lvl="2"/>
            <a:r>
              <a:rPr lang="en-US" dirty="0" smtClean="0"/>
              <a:t>Give advice in the form of a suggestion or a prompting question</a:t>
            </a:r>
          </a:p>
          <a:p>
            <a:pPr lvl="1"/>
            <a:r>
              <a:rPr lang="en-US" dirty="0" smtClean="0"/>
              <a:t>Take a risk: </a:t>
            </a:r>
            <a:r>
              <a:rPr lang="en-US" dirty="0" smtClean="0"/>
              <a:t>Provide opportunities for growth</a:t>
            </a:r>
          </a:p>
          <a:p>
            <a:pPr lvl="1"/>
            <a:r>
              <a:rPr lang="en-US" dirty="0" smtClean="0"/>
              <a:t>Use your contacts</a:t>
            </a:r>
          </a:p>
          <a:p>
            <a:r>
              <a:rPr lang="en-US" dirty="0" smtClean="0"/>
              <a:t>Don’t be afraid to be wrong or not know</a:t>
            </a:r>
          </a:p>
          <a:p>
            <a:pPr lvl="1"/>
            <a:r>
              <a:rPr lang="en-US" dirty="0" smtClean="0"/>
              <a:t>Nurture creativity</a:t>
            </a:r>
          </a:p>
          <a:p>
            <a:pPr lvl="1"/>
            <a:r>
              <a:rPr lang="en-US" dirty="0" smtClean="0"/>
              <a:t>Constructive criticism</a:t>
            </a:r>
          </a:p>
        </p:txBody>
      </p:sp>
      <p:sp>
        <p:nvSpPr>
          <p:cNvPr id="4" name="Rectangle 3"/>
          <p:cNvSpPr/>
          <p:nvPr/>
        </p:nvSpPr>
        <p:spPr>
          <a:xfrm>
            <a:off x="293002" y="6201508"/>
            <a:ext cx="4668104" cy="646331"/>
          </a:xfrm>
          <a:prstGeom prst="rect">
            <a:avLst/>
          </a:prstGeom>
        </p:spPr>
        <p:txBody>
          <a:bodyPr wrap="square">
            <a:spAutoFit/>
          </a:bodyPr>
          <a:lstStyle/>
          <a:p>
            <a:r>
              <a:rPr lang="en-US" dirty="0" smtClean="0">
                <a:hlinkClick r:id="rId3"/>
              </a:rPr>
              <a:t>https://www.nature.com/articles/447791a</a:t>
            </a:r>
            <a:endParaRPr lang="en-US" dirty="0" smtClean="0"/>
          </a:p>
          <a:p>
            <a:r>
              <a:rPr lang="en-US" dirty="0" smtClean="0">
                <a:hlinkClick r:id="rId4"/>
              </a:rPr>
              <a:t>https://www.nap.edu/read/5789/chapter/2#2</a:t>
            </a:r>
            <a:endParaRPr lang="en-US" dirty="0" smtClean="0"/>
          </a:p>
        </p:txBody>
      </p:sp>
      <p:graphicFrame>
        <p:nvGraphicFramePr>
          <p:cNvPr id="7" name="Diagram 6"/>
          <p:cNvGraphicFramePr/>
          <p:nvPr>
            <p:extLst>
              <p:ext uri="{D42A27DB-BD31-4B8C-83A1-F6EECF244321}">
                <p14:modId xmlns:p14="http://schemas.microsoft.com/office/powerpoint/2010/main" val="1739510967"/>
              </p:ext>
            </p:extLst>
          </p:nvPr>
        </p:nvGraphicFramePr>
        <p:xfrm>
          <a:off x="4961106" y="1233643"/>
          <a:ext cx="7081421" cy="481696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p:cNvSpPr txBox="1"/>
          <p:nvPr/>
        </p:nvSpPr>
        <p:spPr>
          <a:xfrm>
            <a:off x="5759945" y="5683111"/>
            <a:ext cx="7002743" cy="1077218"/>
          </a:xfrm>
          <a:prstGeom prst="rect">
            <a:avLst/>
          </a:prstGeom>
          <a:noFill/>
        </p:spPr>
        <p:txBody>
          <a:bodyPr wrap="square" rtlCol="0">
            <a:spAutoFit/>
          </a:bodyPr>
          <a:lstStyle/>
          <a:p>
            <a:r>
              <a:rPr lang="en-US" sz="3200" dirty="0" smtClean="0"/>
              <a:t>This is a lot to balance, why would anyone want to be a mentor?</a:t>
            </a:r>
            <a:endParaRPr lang="en-US" sz="3200" dirty="0"/>
          </a:p>
        </p:txBody>
      </p:sp>
    </p:spTree>
    <p:extLst>
      <p:ext uri="{BB962C8B-B14F-4D97-AF65-F5344CB8AC3E}">
        <p14:creationId xmlns:p14="http://schemas.microsoft.com/office/powerpoint/2010/main" val="2371999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methodspace.com/wp-content/uploads/2019/09/Mentoring-Researchers-Map-Full.jpeg"/>
          <p:cNvPicPr>
            <a:picLocks noChangeAspect="1" noChangeArrowheads="1"/>
          </p:cNvPicPr>
          <p:nvPr/>
        </p:nvPicPr>
        <p:blipFill rotWithShape="1">
          <a:blip r:embed="rId2">
            <a:extLst>
              <a:ext uri="{28A0092B-C50C-407E-A947-70E740481C1C}">
                <a14:useLocalDpi xmlns:a14="http://schemas.microsoft.com/office/drawing/2010/main" val="0"/>
              </a:ext>
            </a:extLst>
          </a:blip>
          <a:srcRect t="2238" b="1943"/>
          <a:stretch/>
        </p:blipFill>
        <p:spPr bwMode="auto">
          <a:xfrm>
            <a:off x="1663430" y="38347"/>
            <a:ext cx="8813260" cy="680045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6192468"/>
            <a:ext cx="6096000" cy="646331"/>
          </a:xfrm>
          <a:prstGeom prst="rect">
            <a:avLst/>
          </a:prstGeom>
        </p:spPr>
        <p:txBody>
          <a:bodyPr>
            <a:spAutoFit/>
          </a:bodyPr>
          <a:lstStyle/>
          <a:p>
            <a:r>
              <a:rPr lang="en-US" dirty="0" smtClean="0">
                <a:hlinkClick r:id="rId3"/>
              </a:rPr>
              <a:t>https://www.methodspace.com/what-makes-a-good-mentor/mentoring-researchers-map-full/</a:t>
            </a:r>
            <a:endParaRPr lang="en-US" dirty="0"/>
          </a:p>
        </p:txBody>
      </p:sp>
    </p:spTree>
    <p:extLst>
      <p:ext uri="{BB962C8B-B14F-4D97-AF65-F5344CB8AC3E}">
        <p14:creationId xmlns:p14="http://schemas.microsoft.com/office/powerpoint/2010/main" val="3465620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750" y="0"/>
            <a:ext cx="10515600" cy="1325563"/>
          </a:xfrm>
        </p:spPr>
        <p:txBody>
          <a:bodyPr/>
          <a:lstStyle/>
          <a:p>
            <a:r>
              <a:rPr lang="en-US" dirty="0" smtClean="0"/>
              <a:t>Communication is Key</a:t>
            </a:r>
            <a:endParaRPr lang="en-US" dirty="0"/>
          </a:p>
        </p:txBody>
      </p:sp>
      <p:sp>
        <p:nvSpPr>
          <p:cNvPr id="5" name="Content Placeholder 4"/>
          <p:cNvSpPr>
            <a:spLocks noGrp="1"/>
          </p:cNvSpPr>
          <p:nvPr>
            <p:ph sz="half" idx="1"/>
          </p:nvPr>
        </p:nvSpPr>
        <p:spPr>
          <a:xfrm>
            <a:off x="277167" y="1733411"/>
            <a:ext cx="4803113" cy="4351338"/>
          </a:xfrm>
        </p:spPr>
        <p:txBody>
          <a:bodyPr>
            <a:normAutofit lnSpcReduction="10000"/>
          </a:bodyPr>
          <a:lstStyle/>
          <a:p>
            <a:r>
              <a:rPr lang="en-US" dirty="0" smtClean="0"/>
              <a:t>Foster open communication</a:t>
            </a:r>
          </a:p>
          <a:p>
            <a:r>
              <a:rPr lang="en-US" dirty="0" smtClean="0"/>
              <a:t>Use multiple strategies</a:t>
            </a:r>
          </a:p>
          <a:p>
            <a:r>
              <a:rPr lang="en-US" dirty="0" smtClean="0"/>
              <a:t>Be aware of unconscious bias</a:t>
            </a:r>
          </a:p>
          <a:p>
            <a:endParaRPr lang="en-US" dirty="0" smtClean="0"/>
          </a:p>
          <a:p>
            <a:pPr marL="457200" lvl="1" indent="0">
              <a:buNone/>
            </a:pPr>
            <a:r>
              <a:rPr lang="en-US" sz="1700" dirty="0" smtClean="0"/>
              <a:t>“</a:t>
            </a:r>
            <a:r>
              <a:rPr lang="en-US" sz="1700" dirty="0" smtClean="0"/>
              <a:t>Often we hear things very differently than they were intended. These differences can be amplified across cultural backgrounds, power differentials or even communication styles. It is important to develop a “benefit of doubt’ philosophy in which you assume that the intention of the statement is good, even if it was not delivered well. This does not take the responsibility for good communication off the speaker, but rather encourages clarification before assumption. “</a:t>
            </a:r>
          </a:p>
        </p:txBody>
      </p:sp>
      <p:sp>
        <p:nvSpPr>
          <p:cNvPr id="6" name="Content Placeholder 5"/>
          <p:cNvSpPr>
            <a:spLocks noGrp="1"/>
          </p:cNvSpPr>
          <p:nvPr>
            <p:ph sz="half" idx="2"/>
          </p:nvPr>
        </p:nvSpPr>
        <p:spPr/>
        <p:txBody>
          <a:bodyPr>
            <a:normAutofit lnSpcReduction="10000"/>
          </a:bodyPr>
          <a:lstStyle/>
          <a:p>
            <a:endParaRPr lang="en-US"/>
          </a:p>
        </p:txBody>
      </p:sp>
      <p:pic>
        <p:nvPicPr>
          <p:cNvPr id="4" name="Picture 3"/>
          <p:cNvPicPr>
            <a:picLocks noChangeAspect="1"/>
          </p:cNvPicPr>
          <p:nvPr/>
        </p:nvPicPr>
        <p:blipFill>
          <a:blip r:embed="rId3"/>
          <a:stretch>
            <a:fillRect/>
          </a:stretch>
        </p:blipFill>
        <p:spPr>
          <a:xfrm>
            <a:off x="5138057" y="898870"/>
            <a:ext cx="6782637" cy="5593727"/>
          </a:xfrm>
          <a:prstGeom prst="rect">
            <a:avLst/>
          </a:prstGeom>
        </p:spPr>
      </p:pic>
      <p:pic>
        <p:nvPicPr>
          <p:cNvPr id="8" name="Picture 7"/>
          <p:cNvPicPr>
            <a:picLocks noChangeAspect="1"/>
          </p:cNvPicPr>
          <p:nvPr/>
        </p:nvPicPr>
        <p:blipFill>
          <a:blip r:embed="rId4"/>
          <a:stretch>
            <a:fillRect/>
          </a:stretch>
        </p:blipFill>
        <p:spPr>
          <a:xfrm>
            <a:off x="5295480" y="898870"/>
            <a:ext cx="6698901" cy="5606689"/>
          </a:xfrm>
          <a:prstGeom prst="rect">
            <a:avLst/>
          </a:prstGeom>
        </p:spPr>
      </p:pic>
      <p:sp>
        <p:nvSpPr>
          <p:cNvPr id="9" name="Rectangle 8"/>
          <p:cNvSpPr/>
          <p:nvPr/>
        </p:nvSpPr>
        <p:spPr>
          <a:xfrm>
            <a:off x="5647174" y="3547068"/>
            <a:ext cx="6039059" cy="2945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707464" y="6419582"/>
            <a:ext cx="6096000" cy="461665"/>
          </a:xfrm>
          <a:prstGeom prst="rect">
            <a:avLst/>
          </a:prstGeom>
        </p:spPr>
        <p:txBody>
          <a:bodyPr>
            <a:spAutoFit/>
          </a:bodyPr>
          <a:lstStyle/>
          <a:p>
            <a:r>
              <a:rPr lang="en-US" sz="1200" dirty="0" smtClean="0">
                <a:hlinkClick r:id="rId5"/>
              </a:rPr>
              <a:t>http://graduateschool.ufl.edu/media/graduate-school/pdf-files/Keynote-Speech-by-Dr.-Roger-Fillingim---Mentoring-Graduate-Students.pdf</a:t>
            </a:r>
            <a:endParaRPr lang="en-US" sz="1200" dirty="0"/>
          </a:p>
        </p:txBody>
      </p:sp>
    </p:spTree>
    <p:extLst>
      <p:ext uri="{BB962C8B-B14F-4D97-AF65-F5344CB8AC3E}">
        <p14:creationId xmlns:p14="http://schemas.microsoft.com/office/powerpoint/2010/main" val="41010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Cross-cultural Mentoring</a:t>
            </a:r>
            <a:endParaRPr lang="en-US" dirty="0"/>
          </a:p>
        </p:txBody>
      </p:sp>
      <p:sp>
        <p:nvSpPr>
          <p:cNvPr id="3" name="Content Placeholder 2"/>
          <p:cNvSpPr>
            <a:spLocks noGrp="1"/>
          </p:cNvSpPr>
          <p:nvPr>
            <p:ph idx="1"/>
          </p:nvPr>
        </p:nvSpPr>
        <p:spPr>
          <a:xfrm>
            <a:off x="386024" y="1410511"/>
            <a:ext cx="6316930" cy="4766452"/>
          </a:xfrm>
        </p:spPr>
        <p:txBody>
          <a:bodyPr>
            <a:normAutofit fontScale="92500" lnSpcReduction="10000"/>
          </a:bodyPr>
          <a:lstStyle/>
          <a:p>
            <a:r>
              <a:rPr lang="en-US" dirty="0" smtClean="0"/>
              <a:t>Mentors need to exhibit cultural competence.</a:t>
            </a:r>
          </a:p>
          <a:p>
            <a:r>
              <a:rPr lang="en-US" dirty="0" smtClean="0">
                <a:latin typeface="Calibri" panose="020F0502020204030204" pitchFamily="34" charset="0"/>
              </a:rPr>
              <a:t>Know your mentee’s boundaries</a:t>
            </a:r>
          </a:p>
          <a:p>
            <a:pPr lvl="1"/>
            <a:r>
              <a:rPr lang="en-US" dirty="0" smtClean="0">
                <a:latin typeface="Calibri" panose="020F0502020204030204" pitchFamily="34" charset="0"/>
              </a:rPr>
              <a:t>Living into your values and understanding your mentee’s values</a:t>
            </a:r>
          </a:p>
          <a:p>
            <a:r>
              <a:rPr lang="en-US" dirty="0" smtClean="0"/>
              <a:t>Students also find a benefit by confronting issues of diversity.</a:t>
            </a:r>
          </a:p>
          <a:p>
            <a:r>
              <a:rPr lang="en-US" dirty="0" smtClean="0">
                <a:latin typeface="Calibri" panose="020F0502020204030204" pitchFamily="34" charset="0"/>
              </a:rPr>
              <a:t>“</a:t>
            </a:r>
            <a:r>
              <a:rPr lang="en-US" dirty="0" smtClean="0"/>
              <a:t>Research shows that diverse working groups are more productive, creative, and innovative than homogeneous groups”  </a:t>
            </a:r>
          </a:p>
          <a:p>
            <a:r>
              <a:rPr lang="en-US" sz="1300" dirty="0" smtClean="0">
                <a:hlinkClick r:id="rId2"/>
              </a:rPr>
              <a:t>https://diversity.ucdavis.edu/sites/g/files/dgvnsk731/files/inline-files/Crutcher%2C%20Mentoring%20Across%20Cultures.pdf</a:t>
            </a:r>
            <a:endParaRPr lang="en-US" sz="1300" dirty="0" smtClean="0"/>
          </a:p>
          <a:p>
            <a:r>
              <a:rPr lang="en-US" sz="1300" dirty="0" smtClean="0">
                <a:hlinkClick r:id="rId3"/>
              </a:rPr>
              <a:t>https://ogefacultymentoring.web.unc.edu/wp-content/uploads/sites/11490/2016/03/BENEFITS-AND-CHALLENGES-OF-DIVERSITY.pdf</a:t>
            </a:r>
            <a:endParaRPr lang="en-US" sz="1300" dirty="0" smtClean="0"/>
          </a:p>
          <a:p>
            <a:endParaRPr lang="en-US" dirty="0"/>
          </a:p>
        </p:txBody>
      </p:sp>
      <p:pic>
        <p:nvPicPr>
          <p:cNvPr id="3074" name="Picture 2" descr="Cross Cultural Mentoring: Mentoring 2.0!"/>
          <p:cNvPicPr>
            <a:picLocks noChangeAspect="1" noChangeArrowheads="1"/>
          </p:cNvPicPr>
          <p:nvPr/>
        </p:nvPicPr>
        <p:blipFill rotWithShape="1">
          <a:blip r:embed="rId4">
            <a:extLst>
              <a:ext uri="{28A0092B-C50C-407E-A947-70E740481C1C}">
                <a14:useLocalDpi xmlns:a14="http://schemas.microsoft.com/office/drawing/2010/main" val="0"/>
              </a:ext>
            </a:extLst>
          </a:blip>
          <a:srcRect t="5202" b="21365"/>
          <a:stretch/>
        </p:blipFill>
        <p:spPr bwMode="auto">
          <a:xfrm>
            <a:off x="7458672" y="3974124"/>
            <a:ext cx="4672508" cy="28838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7631548" y="304731"/>
            <a:ext cx="4326757" cy="3266615"/>
          </a:xfrm>
          <a:prstGeom prst="rect">
            <a:avLst/>
          </a:prstGeom>
        </p:spPr>
      </p:pic>
      <p:sp>
        <p:nvSpPr>
          <p:cNvPr id="5" name="Rectangle 4"/>
          <p:cNvSpPr/>
          <p:nvPr/>
        </p:nvSpPr>
        <p:spPr>
          <a:xfrm>
            <a:off x="7559710" y="3541903"/>
            <a:ext cx="4940439" cy="461665"/>
          </a:xfrm>
          <a:prstGeom prst="rect">
            <a:avLst/>
          </a:prstGeom>
        </p:spPr>
        <p:txBody>
          <a:bodyPr wrap="square">
            <a:spAutoFit/>
          </a:bodyPr>
          <a:lstStyle/>
          <a:p>
            <a:r>
              <a:rPr lang="en-US" sz="1200" dirty="0" smtClean="0">
                <a:hlinkClick r:id="rId6"/>
              </a:rPr>
              <a:t>https://www.trainingjournal.com/articles/feature/cross-cultural-competency-tools</a:t>
            </a:r>
            <a:endParaRPr lang="en-US" sz="1200" dirty="0"/>
          </a:p>
        </p:txBody>
      </p:sp>
      <p:pic>
        <p:nvPicPr>
          <p:cNvPr id="7" name="Picture 6"/>
          <p:cNvPicPr>
            <a:picLocks noChangeAspect="1"/>
          </p:cNvPicPr>
          <p:nvPr/>
        </p:nvPicPr>
        <p:blipFill rotWithShape="1">
          <a:blip r:embed="rId7"/>
          <a:srcRect t="14119"/>
          <a:stretch/>
        </p:blipFill>
        <p:spPr>
          <a:xfrm>
            <a:off x="6702954" y="149593"/>
            <a:ext cx="5579440" cy="6708407"/>
          </a:xfrm>
          <a:prstGeom prst="rect">
            <a:avLst/>
          </a:prstGeom>
        </p:spPr>
      </p:pic>
    </p:spTree>
    <p:extLst>
      <p:ext uri="{BB962C8B-B14F-4D97-AF65-F5344CB8AC3E}">
        <p14:creationId xmlns:p14="http://schemas.microsoft.com/office/powerpoint/2010/main" val="142894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jillcowie - Brene Brown's Value Exerci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181" y="0"/>
            <a:ext cx="41389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3681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4294967295"/>
          </p:nvPr>
        </p:nvSpPr>
        <p:spPr>
          <a:xfrm>
            <a:off x="838200" y="1262917"/>
            <a:ext cx="10515600" cy="4351338"/>
          </a:xfrm>
        </p:spPr>
        <p:txBody>
          <a:bodyPr>
            <a:normAutofit/>
          </a:bodyPr>
          <a:lstStyle/>
          <a:p>
            <a:r>
              <a:rPr lang="en-US" dirty="0" smtClean="0"/>
              <a:t>“Mentors </a:t>
            </a:r>
            <a:r>
              <a:rPr lang="en-US" dirty="0"/>
              <a:t>can often be effective through a style that not only welcomes, nurtures, and encourages questions, but also challenges students to develop critical thinking, self-discipline, and good study habits. Expectations for minority-group students in science have traditionally been too low, and this can have an adverse effect on achievement. A clear statement that you expect the same high performance from all students might prove helpful. Be aware of minority support groups on your campus and of appropriate role models</a:t>
            </a:r>
            <a:r>
              <a:rPr lang="en-US" dirty="0" smtClean="0"/>
              <a:t>.”</a:t>
            </a:r>
          </a:p>
          <a:p>
            <a:endParaRPr lang="en-US" dirty="0" smtClean="0"/>
          </a:p>
          <a:p>
            <a:endParaRPr lang="en-US" dirty="0"/>
          </a:p>
        </p:txBody>
      </p:sp>
      <p:sp>
        <p:nvSpPr>
          <p:cNvPr id="8" name="Rectangle 7"/>
          <p:cNvSpPr/>
          <p:nvPr/>
        </p:nvSpPr>
        <p:spPr>
          <a:xfrm>
            <a:off x="3827462" y="6426141"/>
            <a:ext cx="4537076" cy="369332"/>
          </a:xfrm>
          <a:prstGeom prst="rect">
            <a:avLst/>
          </a:prstGeom>
        </p:spPr>
        <p:txBody>
          <a:bodyPr wrap="none">
            <a:spAutoFit/>
          </a:bodyPr>
          <a:lstStyle/>
          <a:p>
            <a:r>
              <a:rPr lang="en-US" dirty="0" smtClean="0">
                <a:hlinkClick r:id="rId2"/>
              </a:rPr>
              <a:t>https://www.nap.edu/read/5789/chapter/2#8</a:t>
            </a:r>
            <a:endParaRPr lang="en-US" dirty="0"/>
          </a:p>
        </p:txBody>
      </p:sp>
    </p:spTree>
    <p:extLst>
      <p:ext uri="{BB962C8B-B14F-4D97-AF65-F5344CB8AC3E}">
        <p14:creationId xmlns:p14="http://schemas.microsoft.com/office/powerpoint/2010/main" val="23740463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7639</TotalTime>
  <Words>1250</Words>
  <Application>Microsoft Office PowerPoint</Application>
  <PresentationFormat>Widescreen</PresentationFormat>
  <Paragraphs>170</Paragraphs>
  <Slides>18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Verlag</vt:lpstr>
      <vt:lpstr>Office Theme</vt:lpstr>
      <vt:lpstr>Mentoring the Mentor</vt:lpstr>
      <vt:lpstr>Topics</vt:lpstr>
      <vt:lpstr>Getting started as a mentor</vt:lpstr>
      <vt:lpstr>Characteristics of a good Mentor</vt:lpstr>
      <vt:lpstr>PowerPoint Presentation</vt:lpstr>
      <vt:lpstr>Communication is Key</vt:lpstr>
      <vt:lpstr>Cross-cultural Mentoring</vt:lpstr>
      <vt:lpstr>PowerPoint Presentation</vt:lpstr>
      <vt:lpstr>PowerPoint Presentation</vt:lpstr>
      <vt:lpstr>Foster independent thought</vt:lpstr>
      <vt:lpstr>Creating a safe space</vt:lpstr>
      <vt:lpstr>Modelling Ethics</vt:lpstr>
      <vt:lpstr>A Mentor Contract</vt:lpstr>
      <vt:lpstr>There is no single formula for good mentoring</vt:lpstr>
      <vt:lpstr>Developing a Mentoring Philosophy</vt:lpstr>
      <vt:lpstr>PowerPoint Presentation</vt:lpstr>
      <vt:lpstr>Assessing your Mentoring</vt:lpstr>
      <vt:lpstr>Final Reminders</vt:lpstr>
    </vt:vector>
  </TitlesOfParts>
  <Company>RVU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Pre-Doctoral Internship</dc:title>
  <dc:creator>Amanda Brooks, PhD</dc:creator>
  <cp:lastModifiedBy>Amanda Brooks, PhD</cp:lastModifiedBy>
  <cp:revision>52</cp:revision>
  <dcterms:created xsi:type="dcterms:W3CDTF">2021-04-23T13:37:27Z</dcterms:created>
  <dcterms:modified xsi:type="dcterms:W3CDTF">2021-04-28T20:56:44Z</dcterms:modified>
</cp:coreProperties>
</file>