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08" r:id="rId1"/>
  </p:sldMasterIdLst>
  <p:notesMasterIdLst>
    <p:notesMasterId r:id="rId7"/>
  </p:notesMasterIdLst>
  <p:handoutMasterIdLst>
    <p:handoutMasterId r:id="rId8"/>
  </p:handoutMasterIdLst>
  <p:sldIdLst>
    <p:sldId id="385" r:id="rId2"/>
    <p:sldId id="402" r:id="rId3"/>
    <p:sldId id="403" r:id="rId4"/>
    <p:sldId id="404" r:id="rId5"/>
    <p:sldId id="405" r:id="rId6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F242D"/>
    <a:srgbClr val="AE2630"/>
    <a:srgbClr val="861E27"/>
    <a:srgbClr val="424279"/>
    <a:srgbClr val="D83F19"/>
    <a:srgbClr val="657AB1"/>
    <a:srgbClr val="FFFFFF"/>
    <a:srgbClr val="C0FE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80221" autoAdjust="0"/>
  </p:normalViewPr>
  <p:slideViewPr>
    <p:cSldViewPr>
      <p:cViewPr varScale="1">
        <p:scale>
          <a:sx n="88" d="100"/>
          <a:sy n="88" d="100"/>
        </p:scale>
        <p:origin x="120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9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184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391275" y="8750300"/>
            <a:ext cx="3968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 anchor="ctr">
            <a:spAutoFit/>
          </a:bodyPr>
          <a:lstStyle>
            <a:lvl1pPr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defRPr/>
            </a:pPr>
            <a:fld id="{1D4DD8DD-F4D0-49AF-93A0-459505D6DF43}" type="slidenum">
              <a:rPr lang="en-US" altLang="en-US" sz="1400" b="0" i="0" smtClean="0">
                <a:solidFill>
                  <a:schemeClr val="tx1"/>
                </a:solidFill>
              </a:rPr>
              <a:pPr algn="r">
                <a:defRPr/>
              </a:pPr>
              <a:t>‹#›</a:t>
            </a:fld>
            <a:endParaRPr lang="en-US" altLang="en-US" sz="1400" b="0" i="0" smtClean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2150"/>
            <a:ext cx="4556125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391275" y="8750300"/>
            <a:ext cx="3968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 anchor="ctr">
            <a:spAutoFit/>
          </a:bodyPr>
          <a:lstStyle>
            <a:lvl1pPr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defRPr/>
            </a:pPr>
            <a:fld id="{1DD02B7E-651C-4AE3-BEE7-F50113E0E93B}" type="slidenum">
              <a:rPr lang="en-US" altLang="en-US" sz="1400" b="0" i="0" smtClean="0">
                <a:solidFill>
                  <a:schemeClr val="tx1"/>
                </a:solidFill>
              </a:rPr>
              <a:pPr algn="r">
                <a:defRPr/>
              </a:pPr>
              <a:t>‹#›</a:t>
            </a:fld>
            <a:endParaRPr lang="en-US" altLang="en-US" sz="1400" b="0" i="0" smtClean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60D3-722E-48F6-8B5D-0A9B15D0E8BC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D9026-2FF5-4CBB-8B52-E6845A3D7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518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50A38-FC8D-40F1-928D-A65222F07787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BEC45-FF94-4299-AB03-B270F45147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67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7D34C-5F02-4E83-A7D9-9FFE5726F529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D27C0-F18A-4199-ACC5-85A67E7E98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90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BBC8C-D253-435F-8955-23CE0C68BC73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4C6A0-5414-4A52-8445-EFCE6CD94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590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E06EC-D41E-46F5-9263-114ECEA2AEAD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DC238-D604-46FC-BEBF-BEFEFA84C1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655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64B0E-250E-4294-B42F-A163165898F8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33D64-BD03-4457-87D3-E3C984536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34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A251D-48C2-477B-9E8D-BA685C33AE25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03C56-7241-4503-A3A0-BD09ECFF6E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911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BCB08-5FEA-474B-916E-CEE0138EA492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707D4-C379-4A39-BF7B-D16FFCEF1E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4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F27C6-9AB2-4DAE-BAD9-0B01C7605EC2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30198-10B6-45D6-A60C-0B0AE154E7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9893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63192-0C97-49A2-B6D3-1788EA1FC15F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76542-7771-45BB-9958-3D7EF62D2C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921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5E63C-7260-47CD-859B-18F3D419A3B3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57990-A016-4367-B92B-DF64CBC920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36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="0" i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2DEFC18-18CE-4561-A48F-CC687986275A}" type="datetime1">
              <a:rPr lang="en-US" altLang="en-US"/>
              <a:pPr>
                <a:defRPr/>
              </a:pPr>
              <a:t>11/8/2020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 i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5D54574-56FB-46C3-8913-8E00F6D670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m4a"/><Relationship Id="rId2" Type="http://schemas.microsoft.com/office/2007/relationships/media" Target="../media/media4.m4a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5.m4a"/><Relationship Id="rId2" Type="http://schemas.microsoft.com/office/2007/relationships/media" Target="../media/media5.m4a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838200" y="1371600"/>
            <a:ext cx="764857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i="0">
                <a:solidFill>
                  <a:srgbClr val="000000"/>
                </a:solidFill>
                <a:latin typeface="Constantia" panose="02030602050306030303" pitchFamily="18" charset="0"/>
              </a:rPr>
              <a:t>The “How To” Research Series at RVU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i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i="0">
                <a:solidFill>
                  <a:srgbClr val="000000"/>
                </a:solidFill>
                <a:latin typeface="Constantia" panose="02030602050306030303" pitchFamily="18" charset="0"/>
              </a:rPr>
              <a:t>Writing a Hypothesis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i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i="0">
                <a:solidFill>
                  <a:srgbClr val="000000"/>
                </a:solidFill>
                <a:latin typeface="Constantia" panose="02030602050306030303" pitchFamily="18" charset="0"/>
              </a:rPr>
              <a:t>November, 2020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i="0">
                <a:solidFill>
                  <a:srgbClr val="000000"/>
                </a:solidFill>
                <a:latin typeface="Constantia" panose="02030602050306030303" pitchFamily="18" charset="0"/>
              </a:rPr>
              <a:t>    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 i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 i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i="0">
                <a:solidFill>
                  <a:srgbClr val="000000"/>
                </a:solidFill>
                <a:latin typeface="Constantia" panose="02030602050306030303" pitchFamily="18" charset="0"/>
              </a:rPr>
              <a:t>           Amanda Brooks, PhD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i="0">
                <a:solidFill>
                  <a:srgbClr val="000000"/>
                </a:solidFill>
                <a:latin typeface="Constantia" panose="02030602050306030303" pitchFamily="18" charset="0"/>
              </a:rPr>
              <a:t>Director of Research and Scholarly Activity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i="0">
                <a:solidFill>
                  <a:srgbClr val="000000"/>
                </a:solidFill>
                <a:latin typeface="Constantia" panose="02030602050306030303" pitchFamily="18" charset="0"/>
              </a:rPr>
              <a:t>              </a:t>
            </a:r>
            <a:r>
              <a:rPr lang="en-US" altLang="en-US" sz="2800" b="0" i="0">
                <a:solidFill>
                  <a:srgbClr val="000000"/>
                </a:solidFill>
                <a:latin typeface="Constantia" panose="02030602050306030303" pitchFamily="18" charset="0"/>
              </a:rPr>
              <a:t>Associate Professor of Molecular Biology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0" i="0">
                <a:solidFill>
                  <a:srgbClr val="000000"/>
                </a:solidFill>
                <a:latin typeface="Constantia" panose="02030602050306030303" pitchFamily="18" charset="0"/>
              </a:rPr>
              <a:t>      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4238" y="62182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spd="slow" advTm="1019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Definition</a:t>
            </a:r>
          </a:p>
        </p:txBody>
      </p:sp>
      <p:sp>
        <p:nvSpPr>
          <p:cNvPr id="5123" name="Content Placeholder 1"/>
          <p:cNvSpPr>
            <a:spLocks noGrp="1"/>
          </p:cNvSpPr>
          <p:nvPr>
            <p:ph idx="1"/>
          </p:nvPr>
        </p:nvSpPr>
        <p:spPr>
          <a:xfrm>
            <a:off x="476250" y="1752600"/>
            <a:ext cx="8229600" cy="406876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en-US" dirty="0" smtClean="0"/>
              <a:t>A tentative assumption made in order to draw out and TEST its logical or empirical consequences</a:t>
            </a:r>
          </a:p>
          <a:p>
            <a:pPr lvl="1"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  <p:sp>
        <p:nvSpPr>
          <p:cNvPr id="5124" name="Content Placeholder 3"/>
          <p:cNvSpPr txBox="1">
            <a:spLocks/>
          </p:cNvSpPr>
          <p:nvPr/>
        </p:nvSpPr>
        <p:spPr bwMode="auto">
          <a:xfrm>
            <a:off x="444500" y="3560763"/>
            <a:ext cx="8229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b="0" i="0"/>
              <a:t>A suggested solution to the problem</a:t>
            </a:r>
          </a:p>
          <a:p>
            <a:r>
              <a:rPr lang="en-US" altLang="en-US" b="0" i="0"/>
              <a:t>Must be testable</a:t>
            </a:r>
          </a:p>
          <a:p>
            <a:r>
              <a:rPr lang="en-US" altLang="en-US" b="0" i="0"/>
              <a:t>Sometimes written as an if…then…statement</a:t>
            </a:r>
          </a:p>
          <a:p>
            <a:r>
              <a:rPr lang="en-US" altLang="en-US" b="0" i="0"/>
              <a:t>Predicts an outcome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04238" y="62182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spd="slow" advTm="302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Tips for writing a good hypothesis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457200" y="1398588"/>
            <a:ext cx="8229600" cy="4525962"/>
          </a:xfrm>
        </p:spPr>
        <p:txBody>
          <a:bodyPr/>
          <a:lstStyle/>
          <a:p>
            <a:r>
              <a:rPr lang="en-US" altLang="en-US" smtClean="0"/>
              <a:t>Understand the background of the problem</a:t>
            </a:r>
          </a:p>
          <a:p>
            <a:r>
              <a:rPr lang="en-US" altLang="en-US" smtClean="0"/>
              <a:t>Your hypothesis must consistent with known facts</a:t>
            </a:r>
          </a:p>
          <a:p>
            <a:r>
              <a:rPr lang="en-US" altLang="en-US" smtClean="0"/>
              <a:t>The hypothesis should address a gap in knowledge</a:t>
            </a:r>
          </a:p>
          <a:p>
            <a:r>
              <a:rPr lang="en-US" altLang="en-US" smtClean="0"/>
              <a:t>Implicit in any hypothesis is that is could be invalid</a:t>
            </a:r>
          </a:p>
          <a:p>
            <a:pPr lvl="1"/>
            <a:r>
              <a:rPr lang="en-US" altLang="en-US" smtClean="0"/>
              <a:t>To assess its validity, it must be testable </a:t>
            </a:r>
            <a:r>
              <a:rPr lang="en-US" altLang="en-US" smtClean="0">
                <a:sym typeface="Wingdings" panose="05000000000000000000" pitchFamily="2" charset="2"/>
              </a:rPr>
              <a:t> there must be the possibility of at least 2 outcomes</a:t>
            </a:r>
            <a:endParaRPr lang="en-US" altLang="en-US" smtClean="0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04238" y="62182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spd="slow" advTm="63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difference between a </a:t>
            </a:r>
            <a:r>
              <a:rPr lang="en-US" altLang="en-US" u="sng" smtClean="0"/>
              <a:t>testable</a:t>
            </a:r>
            <a:r>
              <a:rPr lang="en-US" altLang="en-US" smtClean="0"/>
              <a:t> and </a:t>
            </a:r>
            <a:r>
              <a:rPr lang="en-US" altLang="en-US" u="sng" smtClean="0"/>
              <a:t>non-testable</a:t>
            </a:r>
            <a:r>
              <a:rPr lang="en-US" altLang="en-US" smtClean="0"/>
              <a:t> hypothesis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i="1" u="sng" smtClean="0"/>
              <a:t>Incorrect:</a:t>
            </a:r>
            <a:r>
              <a:rPr lang="en-US" altLang="en-US" smtClean="0"/>
              <a:t> My central hypothesis is that poor parental English language skills might be associated with vaccine hesitancy.</a:t>
            </a:r>
            <a:endParaRPr lang="en-US" altLang="en-US" i="1" u="sng" smtClean="0"/>
          </a:p>
          <a:p>
            <a:r>
              <a:rPr lang="en-US" altLang="en-US" i="1" u="sng" smtClean="0"/>
              <a:t>Correct: </a:t>
            </a:r>
            <a:r>
              <a:rPr lang="en-US" altLang="en-US" smtClean="0"/>
              <a:t>My hypothesis is that poor parental English language skills are associated with vaccine hesitancy.</a:t>
            </a:r>
            <a:endParaRPr lang="en-US" altLang="en-US" i="1" u="sng" smtClean="0"/>
          </a:p>
        </p:txBody>
      </p:sp>
      <p:sp>
        <p:nvSpPr>
          <p:cNvPr id="4" name="Oval 3"/>
          <p:cNvSpPr/>
          <p:nvPr/>
        </p:nvSpPr>
        <p:spPr>
          <a:xfrm>
            <a:off x="6019800" y="2133600"/>
            <a:ext cx="1066800" cy="457200"/>
          </a:xfrm>
          <a:prstGeom prst="ellipse">
            <a:avLst/>
          </a:prstGeom>
          <a:noFill/>
          <a:ln w="28575">
            <a:solidFill>
              <a:srgbClr val="9F2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4238" y="6218238"/>
            <a:ext cx="487362" cy="48736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2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9900" y="444500"/>
            <a:ext cx="8229600" cy="1155700"/>
          </a:xfrm>
        </p:spPr>
        <p:txBody>
          <a:bodyPr/>
          <a:lstStyle/>
          <a:p>
            <a:r>
              <a:rPr lang="en-US" altLang="en-US" smtClean="0"/>
              <a:t>The difference between a </a:t>
            </a:r>
            <a:r>
              <a:rPr lang="en-US" altLang="en-US" u="sng" smtClean="0"/>
              <a:t>testable </a:t>
            </a:r>
            <a:r>
              <a:rPr lang="en-US" altLang="en-US" smtClean="0"/>
              <a:t>hypothesis and a </a:t>
            </a:r>
            <a:r>
              <a:rPr lang="en-US" altLang="en-US" u="sng" smtClean="0"/>
              <a:t>predetermined </a:t>
            </a:r>
            <a:r>
              <a:rPr lang="en-US" altLang="en-US" smtClean="0"/>
              <a:t>conclusion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r>
              <a:rPr lang="en-US" altLang="en-US" i="1" u="sng" smtClean="0"/>
              <a:t>Incorrect:</a:t>
            </a:r>
            <a:r>
              <a:rPr lang="en-US" altLang="en-US" smtClean="0"/>
              <a:t> My central hypothesis is to prove that poor parental English skills are associated with vaccine hesitancy.</a:t>
            </a:r>
            <a:endParaRPr lang="en-US" altLang="en-US" i="1" u="sng" smtClean="0"/>
          </a:p>
          <a:p>
            <a:r>
              <a:rPr lang="en-US" altLang="en-US" i="1" u="sng" smtClean="0"/>
              <a:t>Correct: </a:t>
            </a:r>
            <a:r>
              <a:rPr lang="en-US" altLang="en-US" smtClean="0"/>
              <a:t>My hypothesis is that parental English language skills are associated with vaccine hesitancy.</a:t>
            </a:r>
            <a:endParaRPr lang="en-US" altLang="en-US" i="1" u="sng" smtClean="0"/>
          </a:p>
          <a:p>
            <a:endParaRPr lang="en-US" altLang="en-US" smtClean="0"/>
          </a:p>
        </p:txBody>
      </p:sp>
      <p:sp>
        <p:nvSpPr>
          <p:cNvPr id="4" name="Oval 3"/>
          <p:cNvSpPr/>
          <p:nvPr/>
        </p:nvSpPr>
        <p:spPr>
          <a:xfrm>
            <a:off x="6553200" y="2133600"/>
            <a:ext cx="1600200" cy="457200"/>
          </a:xfrm>
          <a:prstGeom prst="ellipse">
            <a:avLst/>
          </a:prstGeom>
          <a:noFill/>
          <a:ln w="28575">
            <a:solidFill>
              <a:srgbClr val="9F2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4238" y="6218238"/>
            <a:ext cx="487362" cy="48736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77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7"/>
  <p:tag name="TPFULLVERSION" val="7.5.3.2"/>
  <p:tag name="PPTVERSION" val="14"/>
  <p:tag name="TPOS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9"/>
</p:tagLst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55614</TotalTime>
  <Pages>24</Pages>
  <Words>214</Words>
  <Application>Microsoft Office PowerPoint</Application>
  <PresentationFormat>On-screen Show (4:3)</PresentationFormat>
  <Paragraphs>32</Paragraphs>
  <Slides>5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Helvetica</vt:lpstr>
      <vt:lpstr>MS PGothic</vt:lpstr>
      <vt:lpstr>Arial</vt:lpstr>
      <vt:lpstr>Calibri</vt:lpstr>
      <vt:lpstr>Constantia</vt:lpstr>
      <vt:lpstr>Wingdings</vt:lpstr>
      <vt:lpstr>2_Office Theme</vt:lpstr>
      <vt:lpstr>PowerPoint Presentation</vt:lpstr>
      <vt:lpstr>Definition</vt:lpstr>
      <vt:lpstr>Tips for writing a good hypothesis</vt:lpstr>
      <vt:lpstr>The difference between a testable and non-testable hypothesis</vt:lpstr>
      <vt:lpstr>The difference between a testable hypothesis and a predetermined 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 1</dc:title>
  <dc:subject>Biochemistry by Mary Campbell</dc:subject>
  <dc:creator>Bill Brown</dc:creator>
  <dc:description>Draft from 2/e</dc:description>
  <cp:lastModifiedBy>Amanda Brooks</cp:lastModifiedBy>
  <cp:revision>545</cp:revision>
  <cp:lastPrinted>2017-06-06T17:05:35Z</cp:lastPrinted>
  <dcterms:created xsi:type="dcterms:W3CDTF">2015-02-05T23:52:26Z</dcterms:created>
  <dcterms:modified xsi:type="dcterms:W3CDTF">2020-11-08T21:30:41Z</dcterms:modified>
</cp:coreProperties>
</file>